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981" r:id="rId1"/>
  </p:sldMasterIdLst>
  <p:notesMasterIdLst>
    <p:notesMasterId r:id="rId3"/>
  </p:notesMasterIdLst>
  <p:sldIdLst>
    <p:sldId id="257" r:id="rId2"/>
  </p:sldIdLst>
  <p:sldSz cx="7562850" cy="10688638"/>
  <p:notesSz cx="6797675" cy="9926638"/>
  <p:embeddedFontLst>
    <p:embeddedFont>
      <p:font typeface="Angsana New" pitchFamily="18" charset="-34"/>
      <p:regular r:id="rId4"/>
      <p:bold r:id="rId5"/>
      <p:italic r:id="rId6"/>
      <p:boldItalic r:id="rId7"/>
    </p:embeddedFont>
    <p:embeddedFont>
      <p:font typeface="TH SarabunPSK" pitchFamily="34" charset="-34"/>
      <p:regular r:id="rId8"/>
      <p:bold r:id="rId9"/>
      <p:italic r:id="rId10"/>
      <p:boldItalic r:id="rId11"/>
    </p:embeddedFont>
    <p:embeddedFont>
      <p:font typeface="DilleniaUPC" pitchFamily="18" charset="-34"/>
      <p:regular r:id="rId12"/>
      <p:bold r:id="rId13"/>
      <p:italic r:id="rId14"/>
      <p:boldItalic r:id="rId15"/>
    </p:embeddedFont>
    <p:embeddedFont>
      <p:font typeface="Cordia New" pitchFamily="34" charset="-34"/>
      <p:regular r:id="rId16"/>
      <p:bold r:id="rId17"/>
      <p:italic r:id="rId18"/>
      <p:boldItalic r:id="rId19"/>
    </p:embeddedFont>
    <p:embeddedFont>
      <p:font typeface="THSarabunPSK" pitchFamily="34" charset="-34"/>
      <p:regular r:id="rId20"/>
    </p:embeddedFont>
    <p:embeddedFont>
      <p:font typeface="Calibri" pitchFamily="34" charset="0"/>
      <p:regular r:id="rId21"/>
      <p:bold r:id="rId22"/>
      <p:italic r:id="rId23"/>
      <p:boldItalic r:id="rId24"/>
    </p:embeddedFont>
    <p:embeddedFont>
      <p:font typeface="Wingdings 3" pitchFamily="18" charset="2"/>
      <p:regular r:id="rId25"/>
    </p:embeddedFont>
    <p:embeddedFont>
      <p:font typeface="Century Gothic" pitchFamily="34" charset="0"/>
      <p:regular r:id="rId26"/>
      <p:bold r:id="rId27"/>
      <p:italic r:id="rId28"/>
      <p:boldItalic r:id="rId2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367" userDrawn="1">
          <p15:clr>
            <a:srgbClr val="A4A3A4"/>
          </p15:clr>
        </p15:guide>
        <p15:guide id="2" pos="23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ECFF"/>
    <a:srgbClr val="99CCFF"/>
    <a:srgbClr val="0099FF"/>
    <a:srgbClr val="66CCFF"/>
    <a:srgbClr val="548235"/>
    <a:srgbClr val="C5E0B4"/>
    <a:srgbClr val="385723"/>
    <a:srgbClr val="EDEDED"/>
    <a:srgbClr val="00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สไตล์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9559" autoAdjust="0"/>
    <p:restoredTop sz="93690" autoAdjust="0"/>
  </p:normalViewPr>
  <p:slideViewPr>
    <p:cSldViewPr snapToGrid="0">
      <p:cViewPr>
        <p:scale>
          <a:sx n="90" d="100"/>
          <a:sy n="90" d="100"/>
        </p:scale>
        <p:origin x="-2203" y="2266"/>
      </p:cViewPr>
      <p:guideLst>
        <p:guide orient="horz" pos="3367"/>
        <p:guide pos="238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font" Target="fonts/font15.fntdata"/><Relationship Id="rId26" Type="http://schemas.openxmlformats.org/officeDocument/2006/relationships/font" Target="fonts/font23.fntdata"/><Relationship Id="rId3" Type="http://schemas.openxmlformats.org/officeDocument/2006/relationships/notesMaster" Target="notesMasters/notesMaster1.xml"/><Relationship Id="rId21" Type="http://schemas.openxmlformats.org/officeDocument/2006/relationships/font" Target="fonts/font18.fntdata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font" Target="fonts/font14.fntdata"/><Relationship Id="rId25" Type="http://schemas.openxmlformats.org/officeDocument/2006/relationships/font" Target="fonts/font22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3.fntdata"/><Relationship Id="rId20" Type="http://schemas.openxmlformats.org/officeDocument/2006/relationships/font" Target="fonts/font17.fntdata"/><Relationship Id="rId29" Type="http://schemas.openxmlformats.org/officeDocument/2006/relationships/font" Target="fonts/font26.fntdata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24" Type="http://schemas.openxmlformats.org/officeDocument/2006/relationships/font" Target="fonts/font21.fntdata"/><Relationship Id="rId32" Type="http://schemas.openxmlformats.org/officeDocument/2006/relationships/theme" Target="theme/theme1.xml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23" Type="http://schemas.openxmlformats.org/officeDocument/2006/relationships/font" Target="fonts/font20.fntdata"/><Relationship Id="rId28" Type="http://schemas.openxmlformats.org/officeDocument/2006/relationships/font" Target="fonts/font25.fntdata"/><Relationship Id="rId10" Type="http://schemas.openxmlformats.org/officeDocument/2006/relationships/font" Target="fonts/font7.fntdata"/><Relationship Id="rId19" Type="http://schemas.openxmlformats.org/officeDocument/2006/relationships/font" Target="fonts/font16.fntdata"/><Relationship Id="rId31" Type="http://schemas.openxmlformats.org/officeDocument/2006/relationships/viewProps" Target="viewProps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Relationship Id="rId22" Type="http://schemas.openxmlformats.org/officeDocument/2006/relationships/font" Target="fonts/font19.fntdata"/><Relationship Id="rId27" Type="http://schemas.openxmlformats.org/officeDocument/2006/relationships/font" Target="fonts/font24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F5D5D7-B8E4-46BE-A1E9-00E5C6D2891A}" type="datetimeFigureOut">
              <a:rPr lang="th-TH" smtClean="0"/>
              <a:t>13/09/66</a:t>
            </a:fld>
            <a:endParaRPr lang="th-TH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2214563" y="1241425"/>
            <a:ext cx="23685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8AFAC5-FA31-4450-A71C-B1372A8DD97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218834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https://www.nature.com/articles/s41594-021-00651-0.pdf</a:t>
            </a:r>
          </a:p>
          <a:p>
            <a:r>
              <a:rPr lang="en-US" dirty="0"/>
              <a:t>https://www.fda.gov/media/155056/download </a:t>
            </a:r>
            <a:r>
              <a:rPr lang="en-US" dirty="0" err="1"/>
              <a:t>adr</a:t>
            </a:r>
            <a:endParaRPr lang="en-US" dirty="0"/>
          </a:p>
          <a:p>
            <a:r>
              <a:rPr lang="en-US" dirty="0"/>
              <a:t>https://www.fda.gov/media/155054/download FACT SHEET FOR HEALTHCARE PROVIDERS: EMERGENCY USE AUTHORIZATION FOR LAGEVRIO™ (</a:t>
            </a:r>
            <a:r>
              <a:rPr lang="en-US" dirty="0" err="1"/>
              <a:t>molnupiravir</a:t>
            </a:r>
            <a:r>
              <a:rPr lang="en-US" dirty="0"/>
              <a:t>) CAPSULES</a:t>
            </a:r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8AFAC5-FA31-4450-A71C-B1372A8DD97C}" type="slidenum">
              <a:rPr lang="th-TH" smtClean="0"/>
              <a:t>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72605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6540" y="3919170"/>
            <a:ext cx="5459123" cy="3526691"/>
          </a:xfrm>
        </p:spPr>
        <p:txBody>
          <a:bodyPr anchor="b">
            <a:normAutofit/>
          </a:bodyPr>
          <a:lstStyle>
            <a:lvl1pPr>
              <a:defRPr sz="4466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6540" y="7445858"/>
            <a:ext cx="5459123" cy="1755385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78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56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344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12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907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689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470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252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C5AC8-E9DE-429E-AAD8-2CBBCA0AA10B}" type="datetimeFigureOut">
              <a:rPr lang="en-US" smtClean="0"/>
              <a:pPr/>
              <a:t>9/13/2023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8"/>
          <p:cNvSpPr/>
          <p:nvPr/>
        </p:nvSpPr>
        <p:spPr bwMode="auto">
          <a:xfrm>
            <a:off x="-26234" y="6734806"/>
            <a:ext cx="1154172" cy="1218456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0132" y="7059584"/>
            <a:ext cx="483826" cy="569071"/>
          </a:xfrm>
        </p:spPr>
        <p:txBody>
          <a:bodyPr/>
          <a:lstStyle/>
          <a:p>
            <a:fld id="{298F89F3-9217-4BC2-BC75-1C3B3209A3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558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ชื่อและ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6539" y="950101"/>
            <a:ext cx="5452121" cy="4858109"/>
          </a:xfrm>
        </p:spPr>
        <p:txBody>
          <a:bodyPr anchor="ctr">
            <a:normAutofit/>
          </a:bodyPr>
          <a:lstStyle>
            <a:lvl1pPr algn="l">
              <a:defRPr sz="397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6539" y="6786063"/>
            <a:ext cx="5452121" cy="2424915"/>
          </a:xfrm>
        </p:spPr>
        <p:txBody>
          <a:bodyPr anchor="ctr">
            <a:normAutofit/>
          </a:bodyPr>
          <a:lstStyle>
            <a:lvl1pPr marL="0" indent="0" algn="l">
              <a:buNone/>
              <a:defRPr sz="1489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78150" indent="0">
              <a:buNone/>
              <a:defRPr sz="1489">
                <a:solidFill>
                  <a:schemeClr val="tx1">
                    <a:tint val="75000"/>
                  </a:schemeClr>
                </a:solidFill>
              </a:defRPr>
            </a:lvl2pPr>
            <a:lvl3pPr marL="756300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3pPr>
            <a:lvl4pPr marL="1134450" indent="0">
              <a:buNone/>
              <a:defRPr sz="1158">
                <a:solidFill>
                  <a:schemeClr val="tx1">
                    <a:tint val="75000"/>
                  </a:schemeClr>
                </a:solidFill>
              </a:defRPr>
            </a:lvl4pPr>
            <a:lvl5pPr marL="1512600" indent="0">
              <a:buNone/>
              <a:defRPr sz="1158">
                <a:solidFill>
                  <a:schemeClr val="tx1">
                    <a:tint val="75000"/>
                  </a:schemeClr>
                </a:solidFill>
              </a:defRPr>
            </a:lvl5pPr>
            <a:lvl6pPr marL="1890751" indent="0">
              <a:buNone/>
              <a:defRPr sz="1158">
                <a:solidFill>
                  <a:schemeClr val="tx1">
                    <a:tint val="75000"/>
                  </a:schemeClr>
                </a:solidFill>
              </a:defRPr>
            </a:lvl6pPr>
            <a:lvl7pPr marL="2268901" indent="0">
              <a:buNone/>
              <a:defRPr sz="1158">
                <a:solidFill>
                  <a:schemeClr val="tx1">
                    <a:tint val="75000"/>
                  </a:schemeClr>
                </a:solidFill>
              </a:defRPr>
            </a:lvl7pPr>
            <a:lvl8pPr marL="2647051" indent="0">
              <a:buNone/>
              <a:defRPr sz="1158">
                <a:solidFill>
                  <a:schemeClr val="tx1">
                    <a:tint val="75000"/>
                  </a:schemeClr>
                </a:solidFill>
              </a:defRPr>
            </a:lvl8pPr>
            <a:lvl9pPr marL="3025201" indent="0">
              <a:buNone/>
              <a:defRPr sz="115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C5AC8-E9DE-429E-AAD8-2CBBCA0AA10B}" type="datetimeFigureOut">
              <a:rPr lang="en-US" smtClean="0"/>
              <a:pPr/>
              <a:t>9/13/2023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48" y="4935238"/>
            <a:ext cx="1123474" cy="791759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828" y="5056203"/>
            <a:ext cx="483826" cy="569071"/>
          </a:xfrm>
        </p:spPr>
        <p:txBody>
          <a:bodyPr/>
          <a:lstStyle/>
          <a:p>
            <a:fld id="{298F89F3-9217-4BC2-BC75-1C3B3209A3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859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คำอ้างอิงพร้อม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9760" y="950101"/>
            <a:ext cx="5053138" cy="4512980"/>
          </a:xfrm>
        </p:spPr>
        <p:txBody>
          <a:bodyPr anchor="ctr">
            <a:normAutofit/>
          </a:bodyPr>
          <a:lstStyle>
            <a:lvl1pPr algn="l">
              <a:defRPr sz="397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98210" y="5463082"/>
            <a:ext cx="4676237" cy="593813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323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78150" indent="0">
              <a:buFontTx/>
              <a:buNone/>
              <a:defRPr/>
            </a:lvl2pPr>
            <a:lvl3pPr marL="756300" indent="0">
              <a:buFontTx/>
              <a:buNone/>
              <a:defRPr/>
            </a:lvl3pPr>
            <a:lvl4pPr marL="1134450" indent="0">
              <a:buFontTx/>
              <a:buNone/>
              <a:defRPr/>
            </a:lvl4pPr>
            <a:lvl5pPr marL="1512600" indent="0">
              <a:buFontTx/>
              <a:buNone/>
              <a:defRPr/>
            </a:lvl5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6539" y="6786063"/>
            <a:ext cx="5452121" cy="2424915"/>
          </a:xfrm>
        </p:spPr>
        <p:txBody>
          <a:bodyPr anchor="ctr">
            <a:normAutofit/>
          </a:bodyPr>
          <a:lstStyle>
            <a:lvl1pPr marL="0" indent="0" algn="l">
              <a:buNone/>
              <a:defRPr sz="1489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78150" indent="0">
              <a:buNone/>
              <a:defRPr sz="1489">
                <a:solidFill>
                  <a:schemeClr val="tx1">
                    <a:tint val="75000"/>
                  </a:schemeClr>
                </a:solidFill>
              </a:defRPr>
            </a:lvl2pPr>
            <a:lvl3pPr marL="756300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3pPr>
            <a:lvl4pPr marL="1134450" indent="0">
              <a:buNone/>
              <a:defRPr sz="1158">
                <a:solidFill>
                  <a:schemeClr val="tx1">
                    <a:tint val="75000"/>
                  </a:schemeClr>
                </a:solidFill>
              </a:defRPr>
            </a:lvl4pPr>
            <a:lvl5pPr marL="1512600" indent="0">
              <a:buNone/>
              <a:defRPr sz="1158">
                <a:solidFill>
                  <a:schemeClr val="tx1">
                    <a:tint val="75000"/>
                  </a:schemeClr>
                </a:solidFill>
              </a:defRPr>
            </a:lvl5pPr>
            <a:lvl6pPr marL="1890751" indent="0">
              <a:buNone/>
              <a:defRPr sz="1158">
                <a:solidFill>
                  <a:schemeClr val="tx1">
                    <a:tint val="75000"/>
                  </a:schemeClr>
                </a:solidFill>
              </a:defRPr>
            </a:lvl6pPr>
            <a:lvl7pPr marL="2268901" indent="0">
              <a:buNone/>
              <a:defRPr sz="1158">
                <a:solidFill>
                  <a:schemeClr val="tx1">
                    <a:tint val="75000"/>
                  </a:schemeClr>
                </a:solidFill>
              </a:defRPr>
            </a:lvl7pPr>
            <a:lvl8pPr marL="2647051" indent="0">
              <a:buNone/>
              <a:defRPr sz="1158">
                <a:solidFill>
                  <a:schemeClr val="tx1">
                    <a:tint val="75000"/>
                  </a:schemeClr>
                </a:solidFill>
              </a:defRPr>
            </a:lvl8pPr>
            <a:lvl9pPr marL="3025201" indent="0">
              <a:buNone/>
              <a:defRPr sz="115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C5AC8-E9DE-429E-AAD8-2CBBCA0AA10B}" type="datetimeFigureOut">
              <a:rPr lang="en-US" smtClean="0"/>
              <a:pPr/>
              <a:t>9/13/2023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48" y="4935238"/>
            <a:ext cx="1123474" cy="791759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828" y="5056203"/>
            <a:ext cx="483826" cy="569071"/>
          </a:xfrm>
        </p:spPr>
        <p:txBody>
          <a:bodyPr/>
          <a:lstStyle/>
          <a:p>
            <a:fld id="{298F89F3-9217-4BC2-BC75-1C3B3209A3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495628" y="1009958"/>
            <a:ext cx="378241" cy="911411"/>
          </a:xfrm>
          <a:prstGeom prst="rect">
            <a:avLst/>
          </a:prstGeom>
        </p:spPr>
        <p:txBody>
          <a:bodyPr vert="horz" lIns="75629" tIns="37814" rIns="75629" bIns="37814" rtlCol="0" anchor="ctr">
            <a:noAutofit/>
          </a:bodyPr>
          <a:lstStyle/>
          <a:p>
            <a:pPr lvl="0"/>
            <a:r>
              <a:rPr lang="en-US" sz="6617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756885" y="4528108"/>
            <a:ext cx="378241" cy="911411"/>
          </a:xfrm>
          <a:prstGeom prst="rect">
            <a:avLst/>
          </a:prstGeom>
        </p:spPr>
        <p:txBody>
          <a:bodyPr vert="horz" lIns="75629" tIns="37814" rIns="75629" bIns="37814" rtlCol="0" anchor="ctr">
            <a:noAutofit/>
          </a:bodyPr>
          <a:lstStyle/>
          <a:p>
            <a:pPr lvl="0"/>
            <a:r>
              <a:rPr lang="en-US" sz="6617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555596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6539" y="3800407"/>
            <a:ext cx="5452121" cy="4246848"/>
          </a:xfrm>
        </p:spPr>
        <p:txBody>
          <a:bodyPr anchor="b">
            <a:normAutofit/>
          </a:bodyPr>
          <a:lstStyle>
            <a:lvl1pPr algn="l">
              <a:defRPr sz="3970" b="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6539" y="8075860"/>
            <a:ext cx="5452121" cy="1137163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C5AC8-E9DE-429E-AAD8-2CBBCA0AA10B}" type="datetimeFigureOut">
              <a:rPr lang="en-US" smtClean="0"/>
              <a:pPr/>
              <a:t>9/13/2023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48" y="7653583"/>
            <a:ext cx="1123474" cy="791759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2828" y="7766467"/>
            <a:ext cx="483826" cy="569071"/>
          </a:xfrm>
        </p:spPr>
        <p:txBody>
          <a:bodyPr/>
          <a:lstStyle/>
          <a:p>
            <a:fld id="{298F89F3-9217-4BC2-BC75-1C3B3209A3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846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อ้างอิ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809760" y="950101"/>
            <a:ext cx="5053138" cy="4512980"/>
          </a:xfrm>
        </p:spPr>
        <p:txBody>
          <a:bodyPr anchor="ctr">
            <a:normAutofit/>
          </a:bodyPr>
          <a:lstStyle>
            <a:lvl1pPr algn="l">
              <a:defRPr sz="397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6539" y="6769471"/>
            <a:ext cx="5531775" cy="1306389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985">
                <a:solidFill>
                  <a:schemeClr val="accent1"/>
                </a:solidFill>
              </a:defRPr>
            </a:lvl1pPr>
            <a:lvl2pPr marL="378150" indent="0">
              <a:buFontTx/>
              <a:buNone/>
              <a:defRPr/>
            </a:lvl2pPr>
            <a:lvl3pPr marL="756300" indent="0">
              <a:buFontTx/>
              <a:buNone/>
              <a:defRPr/>
            </a:lvl3pPr>
            <a:lvl4pPr marL="1134450" indent="0">
              <a:buFontTx/>
              <a:buNone/>
              <a:defRPr/>
            </a:lvl4pPr>
            <a:lvl5pPr marL="1512600" indent="0">
              <a:buFontTx/>
              <a:buNone/>
              <a:defRPr/>
            </a:lvl5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6539" y="8075860"/>
            <a:ext cx="5531775" cy="1137163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C5AC8-E9DE-429E-AAD8-2CBBCA0AA10B}" type="datetimeFigureOut">
              <a:rPr lang="en-US" smtClean="0"/>
              <a:pPr/>
              <a:t>9/13/2023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48" y="7653583"/>
            <a:ext cx="1123474" cy="791759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2828" y="7766467"/>
            <a:ext cx="483826" cy="569071"/>
          </a:xfrm>
        </p:spPr>
        <p:txBody>
          <a:bodyPr/>
          <a:lstStyle/>
          <a:p>
            <a:fld id="{298F89F3-9217-4BC2-BC75-1C3B3209A3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495628" y="1009958"/>
            <a:ext cx="378241" cy="911411"/>
          </a:xfrm>
          <a:prstGeom prst="rect">
            <a:avLst/>
          </a:prstGeom>
        </p:spPr>
        <p:txBody>
          <a:bodyPr vert="horz" lIns="75629" tIns="37814" rIns="75629" bIns="37814" rtlCol="0" anchor="ctr">
            <a:noAutofit/>
          </a:bodyPr>
          <a:lstStyle/>
          <a:p>
            <a:pPr lvl="0"/>
            <a:r>
              <a:rPr lang="en-US" sz="6617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756885" y="4528108"/>
            <a:ext cx="378241" cy="911411"/>
          </a:xfrm>
          <a:prstGeom prst="rect">
            <a:avLst/>
          </a:prstGeom>
        </p:spPr>
        <p:txBody>
          <a:bodyPr vert="horz" lIns="75629" tIns="37814" rIns="75629" bIns="37814" rtlCol="0" anchor="ctr">
            <a:noAutofit/>
          </a:bodyPr>
          <a:lstStyle/>
          <a:p>
            <a:pPr lvl="0"/>
            <a:r>
              <a:rPr lang="en-US" sz="6617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98717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จริง หรือ เท็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6540" y="977855"/>
            <a:ext cx="5452120" cy="4488698"/>
          </a:xfrm>
        </p:spPr>
        <p:txBody>
          <a:bodyPr anchor="ctr">
            <a:normAutofit/>
          </a:bodyPr>
          <a:lstStyle>
            <a:lvl1pPr algn="l">
              <a:defRPr sz="3970" b="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6539" y="6769471"/>
            <a:ext cx="5452121" cy="1306389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985">
                <a:solidFill>
                  <a:schemeClr val="accent1"/>
                </a:solidFill>
              </a:defRPr>
            </a:lvl1pPr>
            <a:lvl2pPr marL="378150" indent="0">
              <a:buFontTx/>
              <a:buNone/>
              <a:defRPr/>
            </a:lvl2pPr>
            <a:lvl3pPr marL="756300" indent="0">
              <a:buFontTx/>
              <a:buNone/>
              <a:defRPr/>
            </a:lvl3pPr>
            <a:lvl4pPr marL="1134450" indent="0">
              <a:buFontTx/>
              <a:buNone/>
              <a:defRPr/>
            </a:lvl4pPr>
            <a:lvl5pPr marL="1512600" indent="0">
              <a:buFontTx/>
              <a:buNone/>
              <a:defRPr/>
            </a:lvl5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6539" y="8075860"/>
            <a:ext cx="5452121" cy="1137163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C5AC8-E9DE-429E-AAD8-2CBBCA0AA10B}" type="datetimeFigureOut">
              <a:rPr lang="en-US" smtClean="0"/>
              <a:pPr/>
              <a:t>9/13/2023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48" y="7653583"/>
            <a:ext cx="1123474" cy="791759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2828" y="7766467"/>
            <a:ext cx="483826" cy="569071"/>
          </a:xfrm>
        </p:spPr>
        <p:txBody>
          <a:bodyPr/>
          <a:lstStyle/>
          <a:p>
            <a:fld id="{298F89F3-9217-4BC2-BC75-1C3B3209A3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6624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C5AC8-E9DE-429E-AAD8-2CBBCA0AA10B}" type="datetimeFigureOut">
              <a:rPr lang="en-US" smtClean="0"/>
              <a:pPr/>
              <a:t>9/13/2023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48" y="1108443"/>
            <a:ext cx="1123474" cy="791759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F89F3-9217-4BC2-BC75-1C3B3209A3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9900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89122" y="977854"/>
            <a:ext cx="1369759" cy="8235172"/>
          </a:xfrm>
        </p:spPr>
        <p:txBody>
          <a:bodyPr vert="eaVert" anchor="ctr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6540" y="977854"/>
            <a:ext cx="3900813" cy="8235172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C5AC8-E9DE-429E-AAD8-2CBBCA0AA10B}" type="datetimeFigureOut">
              <a:rPr lang="en-US" smtClean="0"/>
              <a:pPr/>
              <a:t>9/13/2023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48" y="1108443"/>
            <a:ext cx="1123474" cy="791759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F89F3-9217-4BC2-BC75-1C3B3209A3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124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8844" y="972716"/>
            <a:ext cx="5449817" cy="1996350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6539" y="3325354"/>
            <a:ext cx="5452121" cy="5887669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C5AC8-E9DE-429E-AAD8-2CBBCA0AA10B}" type="datetimeFigureOut">
              <a:rPr lang="en-US" smtClean="0"/>
              <a:pPr/>
              <a:t>9/13/2023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48" y="1108443"/>
            <a:ext cx="1123474" cy="791759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F89F3-9217-4BC2-BC75-1C3B3209A3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537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6539" y="3233340"/>
            <a:ext cx="5452121" cy="2289220"/>
          </a:xfrm>
        </p:spPr>
        <p:txBody>
          <a:bodyPr anchor="b"/>
          <a:lstStyle>
            <a:lvl1pPr algn="l">
              <a:defRPr sz="3308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6539" y="5581844"/>
            <a:ext cx="5452121" cy="1340989"/>
          </a:xfrm>
        </p:spPr>
        <p:txBody>
          <a:bodyPr anchor="t"/>
          <a:lstStyle>
            <a:lvl1pPr marL="0" indent="0" algn="l">
              <a:buNone/>
              <a:defRPr sz="1654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78150" indent="0">
              <a:buNone/>
              <a:defRPr sz="1489">
                <a:solidFill>
                  <a:schemeClr val="tx1">
                    <a:tint val="75000"/>
                  </a:schemeClr>
                </a:solidFill>
              </a:defRPr>
            </a:lvl2pPr>
            <a:lvl3pPr marL="756300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3pPr>
            <a:lvl4pPr marL="1134450" indent="0">
              <a:buNone/>
              <a:defRPr sz="1158">
                <a:solidFill>
                  <a:schemeClr val="tx1">
                    <a:tint val="75000"/>
                  </a:schemeClr>
                </a:solidFill>
              </a:defRPr>
            </a:lvl4pPr>
            <a:lvl5pPr marL="1512600" indent="0">
              <a:buNone/>
              <a:defRPr sz="1158">
                <a:solidFill>
                  <a:schemeClr val="tx1">
                    <a:tint val="75000"/>
                  </a:schemeClr>
                </a:solidFill>
              </a:defRPr>
            </a:lvl5pPr>
            <a:lvl6pPr marL="1890751" indent="0">
              <a:buNone/>
              <a:defRPr sz="1158">
                <a:solidFill>
                  <a:schemeClr val="tx1">
                    <a:tint val="75000"/>
                  </a:schemeClr>
                </a:solidFill>
              </a:defRPr>
            </a:lvl6pPr>
            <a:lvl7pPr marL="2268901" indent="0">
              <a:buNone/>
              <a:defRPr sz="1158">
                <a:solidFill>
                  <a:schemeClr val="tx1">
                    <a:tint val="75000"/>
                  </a:schemeClr>
                </a:solidFill>
              </a:defRPr>
            </a:lvl7pPr>
            <a:lvl8pPr marL="2647051" indent="0">
              <a:buNone/>
              <a:defRPr sz="1158">
                <a:solidFill>
                  <a:schemeClr val="tx1">
                    <a:tint val="75000"/>
                  </a:schemeClr>
                </a:solidFill>
              </a:defRPr>
            </a:lvl8pPr>
            <a:lvl9pPr marL="3025201" indent="0">
              <a:buNone/>
              <a:defRPr sz="115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C5AC8-E9DE-429E-AAD8-2CBBCA0AA10B}" type="datetimeFigureOut">
              <a:rPr lang="en-US" smtClean="0"/>
              <a:pPr/>
              <a:t>9/13/2023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48" y="4935238"/>
            <a:ext cx="1123474" cy="791759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828" y="5056203"/>
            <a:ext cx="483826" cy="569071"/>
          </a:xfrm>
        </p:spPr>
        <p:txBody>
          <a:bodyPr/>
          <a:lstStyle/>
          <a:p>
            <a:fld id="{298F89F3-9217-4BC2-BC75-1C3B3209A3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423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06540" y="3330196"/>
            <a:ext cx="2644625" cy="5871733"/>
          </a:xfrm>
        </p:spPr>
        <p:txBody>
          <a:bodyPr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4398" y="3330196"/>
            <a:ext cx="2644262" cy="5871733"/>
          </a:xfrm>
        </p:spPr>
        <p:txBody>
          <a:bodyPr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C5AC8-E9DE-429E-AAD8-2CBBCA0AA10B}" type="datetimeFigureOut">
              <a:rPr lang="en-US" smtClean="0"/>
              <a:pPr/>
              <a:t>9/13/2023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48" y="1108443"/>
            <a:ext cx="1123474" cy="791759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828" y="1227812"/>
            <a:ext cx="483826" cy="569071"/>
          </a:xfrm>
        </p:spPr>
        <p:txBody>
          <a:bodyPr/>
          <a:lstStyle/>
          <a:p>
            <a:fld id="{298F89F3-9217-4BC2-BC75-1C3B3209A3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125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73635" y="3470341"/>
            <a:ext cx="2377530" cy="898142"/>
          </a:xfrm>
        </p:spPr>
        <p:txBody>
          <a:bodyPr anchor="b">
            <a:noAutofit/>
          </a:bodyPr>
          <a:lstStyle>
            <a:lvl1pPr marL="0" indent="0">
              <a:buNone/>
              <a:defRPr sz="1985" b="0"/>
            </a:lvl1pPr>
            <a:lvl2pPr marL="378150" indent="0">
              <a:buNone/>
              <a:defRPr sz="1654" b="1"/>
            </a:lvl2pPr>
            <a:lvl3pPr marL="756300" indent="0">
              <a:buNone/>
              <a:defRPr sz="1489" b="1"/>
            </a:lvl3pPr>
            <a:lvl4pPr marL="1134450" indent="0">
              <a:buNone/>
              <a:defRPr sz="1323" b="1"/>
            </a:lvl4pPr>
            <a:lvl5pPr marL="1512600" indent="0">
              <a:buNone/>
              <a:defRPr sz="1323" b="1"/>
            </a:lvl5pPr>
            <a:lvl6pPr marL="1890751" indent="0">
              <a:buNone/>
              <a:defRPr sz="1323" b="1"/>
            </a:lvl6pPr>
            <a:lvl7pPr marL="2268901" indent="0">
              <a:buNone/>
              <a:defRPr sz="1323" b="1"/>
            </a:lvl7pPr>
            <a:lvl8pPr marL="2647051" indent="0">
              <a:buNone/>
              <a:defRPr sz="1323" b="1"/>
            </a:lvl8pPr>
            <a:lvl9pPr marL="3025201" indent="0">
              <a:buNone/>
              <a:defRPr sz="1323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06539" y="4368483"/>
            <a:ext cx="2644625" cy="4840440"/>
          </a:xfrm>
        </p:spPr>
        <p:txBody>
          <a:bodyPr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78111" y="3465310"/>
            <a:ext cx="2376408" cy="898142"/>
          </a:xfrm>
        </p:spPr>
        <p:txBody>
          <a:bodyPr anchor="b">
            <a:noAutofit/>
          </a:bodyPr>
          <a:lstStyle>
            <a:lvl1pPr marL="0" indent="0">
              <a:buNone/>
              <a:defRPr sz="1985" b="0"/>
            </a:lvl1pPr>
            <a:lvl2pPr marL="378150" indent="0">
              <a:buNone/>
              <a:defRPr sz="1654" b="1"/>
            </a:lvl2pPr>
            <a:lvl3pPr marL="756300" indent="0">
              <a:buNone/>
              <a:defRPr sz="1489" b="1"/>
            </a:lvl3pPr>
            <a:lvl4pPr marL="1134450" indent="0">
              <a:buNone/>
              <a:defRPr sz="1323" b="1"/>
            </a:lvl4pPr>
            <a:lvl5pPr marL="1512600" indent="0">
              <a:buNone/>
              <a:defRPr sz="1323" b="1"/>
            </a:lvl5pPr>
            <a:lvl6pPr marL="1890751" indent="0">
              <a:buNone/>
              <a:defRPr sz="1323" b="1"/>
            </a:lvl6pPr>
            <a:lvl7pPr marL="2268901" indent="0">
              <a:buNone/>
              <a:defRPr sz="1323" b="1"/>
            </a:lvl7pPr>
            <a:lvl8pPr marL="2647051" indent="0">
              <a:buNone/>
              <a:defRPr sz="1323" b="1"/>
            </a:lvl8pPr>
            <a:lvl9pPr marL="3025201" indent="0">
              <a:buNone/>
              <a:defRPr sz="1323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1427" y="4363452"/>
            <a:ext cx="2643094" cy="4840440"/>
          </a:xfrm>
        </p:spPr>
        <p:txBody>
          <a:bodyPr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C5AC8-E9DE-429E-AAD8-2CBBCA0AA10B}" type="datetimeFigureOut">
              <a:rPr lang="en-US" smtClean="0"/>
              <a:pPr/>
              <a:t>9/13/2023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48" y="1108443"/>
            <a:ext cx="1123474" cy="791759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828" y="1227812"/>
            <a:ext cx="483826" cy="569071"/>
          </a:xfrm>
        </p:spPr>
        <p:txBody>
          <a:bodyPr/>
          <a:lstStyle/>
          <a:p>
            <a:fld id="{298F89F3-9217-4BC2-BC75-1C3B3209A3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221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8842" y="972716"/>
            <a:ext cx="5449818" cy="1996350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C5AC8-E9DE-429E-AAD8-2CBBCA0AA10B}" type="datetimeFigureOut">
              <a:rPr lang="en-US" smtClean="0"/>
              <a:pPr/>
              <a:t>9/13/2023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48" y="1108443"/>
            <a:ext cx="1123474" cy="791759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F89F3-9217-4BC2-BC75-1C3B3209A3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472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C5AC8-E9DE-429E-AAD8-2CBBCA0AA10B}" type="datetimeFigureOut">
              <a:rPr lang="en-US" smtClean="0"/>
              <a:pPr/>
              <a:t>9/13/2023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48" y="1108443"/>
            <a:ext cx="1123474" cy="791759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F89F3-9217-4BC2-BC75-1C3B3209A3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624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6539" y="695257"/>
            <a:ext cx="2174885" cy="1521646"/>
          </a:xfrm>
        </p:spPr>
        <p:txBody>
          <a:bodyPr anchor="b"/>
          <a:lstStyle>
            <a:lvl1pPr algn="l">
              <a:defRPr sz="1654" b="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23265" y="695260"/>
            <a:ext cx="3135395" cy="8439571"/>
          </a:xfrm>
        </p:spPr>
        <p:txBody>
          <a:bodyPr anchor="ctr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6539" y="2491542"/>
            <a:ext cx="2174885" cy="6643283"/>
          </a:xfrm>
        </p:spPr>
        <p:txBody>
          <a:bodyPr/>
          <a:lstStyle>
            <a:lvl1pPr marL="0" indent="0">
              <a:buNone/>
              <a:defRPr sz="1158"/>
            </a:lvl1pPr>
            <a:lvl2pPr marL="378150" indent="0">
              <a:buNone/>
              <a:defRPr sz="993"/>
            </a:lvl2pPr>
            <a:lvl3pPr marL="756300" indent="0">
              <a:buNone/>
              <a:defRPr sz="827"/>
            </a:lvl3pPr>
            <a:lvl4pPr marL="1134450" indent="0">
              <a:buNone/>
              <a:defRPr sz="744"/>
            </a:lvl4pPr>
            <a:lvl5pPr marL="1512600" indent="0">
              <a:buNone/>
              <a:defRPr sz="744"/>
            </a:lvl5pPr>
            <a:lvl6pPr marL="1890751" indent="0">
              <a:buNone/>
              <a:defRPr sz="744"/>
            </a:lvl6pPr>
            <a:lvl7pPr marL="2268901" indent="0">
              <a:buNone/>
              <a:defRPr sz="744"/>
            </a:lvl7pPr>
            <a:lvl8pPr marL="2647051" indent="0">
              <a:buNone/>
              <a:defRPr sz="744"/>
            </a:lvl8pPr>
            <a:lvl9pPr marL="3025201" indent="0">
              <a:buNone/>
              <a:defRPr sz="744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C5AC8-E9DE-429E-AAD8-2CBBCA0AA10B}" type="datetimeFigureOut">
              <a:rPr lang="en-US" smtClean="0"/>
              <a:pPr/>
              <a:t>9/13/2023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48" y="1108443"/>
            <a:ext cx="1123474" cy="791759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F89F3-9217-4BC2-BC75-1C3B3209A3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006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6539" y="7482047"/>
            <a:ext cx="5452121" cy="883298"/>
          </a:xfrm>
        </p:spPr>
        <p:txBody>
          <a:bodyPr anchor="b">
            <a:normAutofit/>
          </a:bodyPr>
          <a:lstStyle>
            <a:lvl1pPr algn="l">
              <a:defRPr sz="1985" b="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606539" y="989634"/>
            <a:ext cx="5452121" cy="6008221"/>
          </a:xfrm>
        </p:spPr>
        <p:txBody>
          <a:bodyPr anchor="t">
            <a:normAutofit/>
          </a:bodyPr>
          <a:lstStyle>
            <a:lvl1pPr marL="0" indent="0" algn="ctr">
              <a:buNone/>
              <a:defRPr sz="1323"/>
            </a:lvl1pPr>
            <a:lvl2pPr marL="378150" indent="0">
              <a:buNone/>
              <a:defRPr sz="1323"/>
            </a:lvl2pPr>
            <a:lvl3pPr marL="756300" indent="0">
              <a:buNone/>
              <a:defRPr sz="1323"/>
            </a:lvl3pPr>
            <a:lvl4pPr marL="1134450" indent="0">
              <a:buNone/>
              <a:defRPr sz="1323"/>
            </a:lvl4pPr>
            <a:lvl5pPr marL="1512600" indent="0">
              <a:buNone/>
              <a:defRPr sz="1323"/>
            </a:lvl5pPr>
            <a:lvl6pPr marL="1890751" indent="0">
              <a:buNone/>
              <a:defRPr sz="1323"/>
            </a:lvl6pPr>
            <a:lvl7pPr marL="2268901" indent="0">
              <a:buNone/>
              <a:defRPr sz="1323"/>
            </a:lvl7pPr>
            <a:lvl8pPr marL="2647051" indent="0">
              <a:buNone/>
              <a:defRPr sz="1323"/>
            </a:lvl8pPr>
            <a:lvl9pPr marL="3025201" indent="0">
              <a:buNone/>
              <a:defRPr sz="1323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6539" y="8365345"/>
            <a:ext cx="5452121" cy="769482"/>
          </a:xfrm>
        </p:spPr>
        <p:txBody>
          <a:bodyPr>
            <a:normAutofit/>
          </a:bodyPr>
          <a:lstStyle>
            <a:lvl1pPr marL="0" indent="0">
              <a:buNone/>
              <a:defRPr sz="993"/>
            </a:lvl1pPr>
            <a:lvl2pPr marL="378150" indent="0">
              <a:buNone/>
              <a:defRPr sz="993"/>
            </a:lvl2pPr>
            <a:lvl3pPr marL="756300" indent="0">
              <a:buNone/>
              <a:defRPr sz="827"/>
            </a:lvl3pPr>
            <a:lvl4pPr marL="1134450" indent="0">
              <a:buNone/>
              <a:defRPr sz="744"/>
            </a:lvl4pPr>
            <a:lvl5pPr marL="1512600" indent="0">
              <a:buNone/>
              <a:defRPr sz="744"/>
            </a:lvl5pPr>
            <a:lvl6pPr marL="1890751" indent="0">
              <a:buNone/>
              <a:defRPr sz="744"/>
            </a:lvl6pPr>
            <a:lvl7pPr marL="2268901" indent="0">
              <a:buNone/>
              <a:defRPr sz="744"/>
            </a:lvl7pPr>
            <a:lvl8pPr marL="2647051" indent="0">
              <a:buNone/>
              <a:defRPr sz="744"/>
            </a:lvl8pPr>
            <a:lvl9pPr marL="3025201" indent="0">
              <a:buNone/>
              <a:defRPr sz="744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C5AC8-E9DE-429E-AAD8-2CBBCA0AA10B}" type="datetimeFigureOut">
              <a:rPr lang="en-US" smtClean="0"/>
              <a:pPr/>
              <a:t>9/13/2023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48" y="7653583"/>
            <a:ext cx="1123474" cy="791759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2828" y="7766467"/>
            <a:ext cx="483826" cy="569071"/>
          </a:xfrm>
        </p:spPr>
        <p:txBody>
          <a:bodyPr/>
          <a:lstStyle/>
          <a:p>
            <a:fld id="{298F89F3-9217-4BC2-BC75-1C3B3209A3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417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356288"/>
            <a:ext cx="1638618" cy="10346733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16890" y="444"/>
            <a:ext cx="1614692" cy="10680795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51257" cy="1068863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08842" y="972716"/>
            <a:ext cx="5449818" cy="19963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6539" y="3325354"/>
            <a:ext cx="5452121" cy="60568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28423" y="9561935"/>
            <a:ext cx="633860" cy="5769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3C5AC8-E9DE-429E-AAD8-2CBBCA0AA10B}" type="datetimeFigureOut">
              <a:rPr lang="en-US" smtClean="0"/>
              <a:pPr/>
              <a:t>9/13/2023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6539" y="9563057"/>
            <a:ext cx="4728012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422828" y="1227812"/>
            <a:ext cx="483826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54">
                <a:solidFill>
                  <a:srgbClr val="FEFFFF"/>
                </a:solidFill>
              </a:defRPr>
            </a:lvl1pPr>
          </a:lstStyle>
          <a:p>
            <a:fld id="{298F89F3-9217-4BC2-BC75-1C3B3209A3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04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2" r:id="rId1"/>
    <p:sldLayoutId id="2147483983" r:id="rId2"/>
    <p:sldLayoutId id="2147483984" r:id="rId3"/>
    <p:sldLayoutId id="2147483985" r:id="rId4"/>
    <p:sldLayoutId id="2147483986" r:id="rId5"/>
    <p:sldLayoutId id="2147483987" r:id="rId6"/>
    <p:sldLayoutId id="2147483988" r:id="rId7"/>
    <p:sldLayoutId id="2147483989" r:id="rId8"/>
    <p:sldLayoutId id="2147483990" r:id="rId9"/>
    <p:sldLayoutId id="2147483991" r:id="rId10"/>
    <p:sldLayoutId id="2147483992" r:id="rId11"/>
    <p:sldLayoutId id="2147483993" r:id="rId12"/>
    <p:sldLayoutId id="2147483994" r:id="rId13"/>
    <p:sldLayoutId id="2147483995" r:id="rId14"/>
    <p:sldLayoutId id="2147483996" r:id="rId15"/>
    <p:sldLayoutId id="2147483997" r:id="rId16"/>
  </p:sldLayoutIdLst>
  <p:txStyles>
    <p:titleStyle>
      <a:lvl1pPr algn="l" defTabSz="378150" rtl="0" eaLnBrk="1" latinLnBrk="0" hangingPunct="1">
        <a:spcBef>
          <a:spcPct val="0"/>
        </a:spcBef>
        <a:buNone/>
        <a:defRPr sz="2978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3613" indent="-283613" algn="l" defTabSz="378150" rtl="0" eaLnBrk="1" latinLnBrk="0" hangingPunct="1">
        <a:spcBef>
          <a:spcPts val="827"/>
        </a:spcBef>
        <a:spcAft>
          <a:spcPts val="0"/>
        </a:spcAft>
        <a:buClr>
          <a:schemeClr val="accent1"/>
        </a:buClr>
        <a:buFont typeface="Wingdings 3" charset="2"/>
        <a:buChar char=""/>
        <a:defRPr sz="1489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14494" indent="-236344" algn="l" defTabSz="378150" rtl="0" eaLnBrk="1" latinLnBrk="0" hangingPunct="1">
        <a:spcBef>
          <a:spcPts val="827"/>
        </a:spcBef>
        <a:spcAft>
          <a:spcPts val="0"/>
        </a:spcAft>
        <a:buClr>
          <a:schemeClr val="accent1"/>
        </a:buClr>
        <a:buFont typeface="Wingdings 3" charset="2"/>
        <a:buChar char=""/>
        <a:defRPr sz="132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45375" indent="-189075" algn="l" defTabSz="378150" rtl="0" eaLnBrk="1" latinLnBrk="0" hangingPunct="1">
        <a:spcBef>
          <a:spcPts val="827"/>
        </a:spcBef>
        <a:spcAft>
          <a:spcPts val="0"/>
        </a:spcAft>
        <a:buClr>
          <a:schemeClr val="accent1"/>
        </a:buClr>
        <a:buFont typeface="Wingdings 3" charset="2"/>
        <a:buChar char=""/>
        <a:defRPr sz="1158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323525" indent="-189075" algn="l" defTabSz="378150" rtl="0" eaLnBrk="1" latinLnBrk="0" hangingPunct="1">
        <a:spcBef>
          <a:spcPts val="827"/>
        </a:spcBef>
        <a:spcAft>
          <a:spcPts val="0"/>
        </a:spcAft>
        <a:buClr>
          <a:schemeClr val="accent1"/>
        </a:buClr>
        <a:buFont typeface="Wingdings 3" charset="2"/>
        <a:buChar char=""/>
        <a:defRPr sz="99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701676" indent="-189075" algn="l" defTabSz="378150" rtl="0" eaLnBrk="1" latinLnBrk="0" hangingPunct="1">
        <a:spcBef>
          <a:spcPts val="827"/>
        </a:spcBef>
        <a:spcAft>
          <a:spcPts val="0"/>
        </a:spcAft>
        <a:buClr>
          <a:schemeClr val="accent1"/>
        </a:buClr>
        <a:buFont typeface="Wingdings 3" charset="2"/>
        <a:buChar char=""/>
        <a:defRPr sz="99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079826" indent="-189075" algn="l" defTabSz="378150" rtl="0" eaLnBrk="1" latinLnBrk="0" hangingPunct="1">
        <a:spcBef>
          <a:spcPts val="827"/>
        </a:spcBef>
        <a:spcAft>
          <a:spcPts val="0"/>
        </a:spcAft>
        <a:buClr>
          <a:schemeClr val="accent1"/>
        </a:buClr>
        <a:buFont typeface="Wingdings 3" charset="2"/>
        <a:buChar char=""/>
        <a:defRPr sz="99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457976" indent="-189075" algn="l" defTabSz="378150" rtl="0" eaLnBrk="1" latinLnBrk="0" hangingPunct="1">
        <a:spcBef>
          <a:spcPts val="827"/>
        </a:spcBef>
        <a:spcAft>
          <a:spcPts val="0"/>
        </a:spcAft>
        <a:buClr>
          <a:schemeClr val="accent1"/>
        </a:buClr>
        <a:buFont typeface="Wingdings 3" charset="2"/>
        <a:buChar char=""/>
        <a:defRPr sz="99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836126" indent="-189075" algn="l" defTabSz="378150" rtl="0" eaLnBrk="1" latinLnBrk="0" hangingPunct="1">
        <a:spcBef>
          <a:spcPts val="827"/>
        </a:spcBef>
        <a:spcAft>
          <a:spcPts val="0"/>
        </a:spcAft>
        <a:buClr>
          <a:schemeClr val="accent1"/>
        </a:buClr>
        <a:buFont typeface="Wingdings 3" charset="2"/>
        <a:buChar char=""/>
        <a:defRPr sz="99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214276" indent="-189075" algn="l" defTabSz="378150" rtl="0" eaLnBrk="1" latinLnBrk="0" hangingPunct="1">
        <a:spcBef>
          <a:spcPts val="827"/>
        </a:spcBef>
        <a:spcAft>
          <a:spcPts val="0"/>
        </a:spcAft>
        <a:buClr>
          <a:schemeClr val="accent1"/>
        </a:buClr>
        <a:buFont typeface="Wingdings 3" charset="2"/>
        <a:buChar char=""/>
        <a:defRPr sz="99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7815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1pPr>
      <a:lvl2pPr marL="378150" algn="l" defTabSz="37815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2pPr>
      <a:lvl3pPr marL="756300" algn="l" defTabSz="37815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3pPr>
      <a:lvl4pPr marL="1134450" algn="l" defTabSz="37815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4pPr>
      <a:lvl5pPr marL="1512600" algn="l" defTabSz="37815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5pPr>
      <a:lvl6pPr marL="1890751" algn="l" defTabSz="37815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6pPr>
      <a:lvl7pPr marL="2268901" algn="l" defTabSz="37815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7pPr>
      <a:lvl8pPr marL="2647051" algn="l" defTabSz="37815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8pPr>
      <a:lvl9pPr marL="3025201" algn="l" defTabSz="37815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สี่เหลี่ยมผืนผ้า 13">
            <a:extLst>
              <a:ext uri="{FF2B5EF4-FFF2-40B4-BE49-F238E27FC236}">
                <a16:creationId xmlns:a16="http://schemas.microsoft.com/office/drawing/2014/main" xmlns="" id="{1698729E-007A-4135-8B96-97DF17E339D7}"/>
              </a:ext>
            </a:extLst>
          </p:cNvPr>
          <p:cNvSpPr/>
          <p:nvPr/>
        </p:nvSpPr>
        <p:spPr>
          <a:xfrm>
            <a:off x="39820" y="121502"/>
            <a:ext cx="7409989" cy="1370884"/>
          </a:xfrm>
          <a:prstGeom prst="rect">
            <a:avLst/>
          </a:prstGeom>
          <a:solidFill>
            <a:srgbClr val="C5E0B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สี่เหลี่ยมผืนผ้า 5">
            <a:extLst>
              <a:ext uri="{FF2B5EF4-FFF2-40B4-BE49-F238E27FC236}">
                <a16:creationId xmlns:a16="http://schemas.microsoft.com/office/drawing/2014/main" xmlns="" id="{FBA4375E-5C58-4C94-8079-36DE49CFA832}"/>
              </a:ext>
            </a:extLst>
          </p:cNvPr>
          <p:cNvSpPr/>
          <p:nvPr/>
        </p:nvSpPr>
        <p:spPr>
          <a:xfrm>
            <a:off x="3499936" y="795822"/>
            <a:ext cx="2141933" cy="5618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th-TH" sz="2800" b="1" dirty="0">
                <a:solidFill>
                  <a:srgbClr val="00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โรงพยาบาลยโสธร</a:t>
            </a:r>
            <a:r>
              <a:rPr lang="th-TH" sz="2800" b="1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 </a:t>
            </a:r>
            <a:endParaRPr lang="en-US" sz="2800" dirty="0">
              <a:effectLst/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</p:txBody>
      </p:sp>
      <p:pic>
        <p:nvPicPr>
          <p:cNvPr id="19" name="รูปภาพ 18">
            <a:extLst>
              <a:ext uri="{FF2B5EF4-FFF2-40B4-BE49-F238E27FC236}">
                <a16:creationId xmlns:a16="http://schemas.microsoft.com/office/drawing/2014/main" xmlns="" id="{577BB1D4-9D6C-44A0-BC36-2B773C66CDE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407"/>
          <a:stretch/>
        </p:blipFill>
        <p:spPr>
          <a:xfrm>
            <a:off x="135653" y="109023"/>
            <a:ext cx="2674268" cy="1370884"/>
          </a:xfrm>
          <a:prstGeom prst="rect">
            <a:avLst/>
          </a:prstGeom>
          <a:effectLst>
            <a:softEdge rad="76200"/>
          </a:effectLst>
        </p:spPr>
      </p:pic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xmlns="" id="{A1057756-2284-428F-B971-9AFD9F2A8663}"/>
              </a:ext>
            </a:extLst>
          </p:cNvPr>
          <p:cNvSpPr/>
          <p:nvPr/>
        </p:nvSpPr>
        <p:spPr>
          <a:xfrm>
            <a:off x="2919098" y="-6338"/>
            <a:ext cx="4036045" cy="9979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th-TH" sz="5400" b="1" dirty="0">
                <a:solidFill>
                  <a:srgbClr val="3857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ยโสธรเภสัชสาร          </a:t>
            </a:r>
            <a:endParaRPr lang="en-US" sz="2000" dirty="0">
              <a:solidFill>
                <a:srgbClr val="38572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</p:txBody>
      </p:sp>
      <p:pic>
        <p:nvPicPr>
          <p:cNvPr id="9" name="รูปภาพ 8">
            <a:extLst>
              <a:ext uri="{FF2B5EF4-FFF2-40B4-BE49-F238E27FC236}">
                <a16:creationId xmlns:a16="http://schemas.microsoft.com/office/drawing/2014/main" xmlns="" id="{0796760A-FB03-4F1B-9853-FD6D67A1AEA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799" y="223808"/>
            <a:ext cx="1197543" cy="1199538"/>
          </a:xfrm>
          <a:prstGeom prst="rect">
            <a:avLst/>
          </a:prstGeom>
        </p:spPr>
      </p:pic>
      <p:sp>
        <p:nvSpPr>
          <p:cNvPr id="3" name="สี่เหลี่ยมผืนผ้า 2"/>
          <p:cNvSpPr/>
          <p:nvPr/>
        </p:nvSpPr>
        <p:spPr>
          <a:xfrm>
            <a:off x="317735" y="1638073"/>
            <a:ext cx="5530174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 err="1"/>
              <a:t>Tenofovir</a:t>
            </a:r>
            <a:r>
              <a:rPr lang="en-US" sz="2400" b="1" dirty="0"/>
              <a:t> </a:t>
            </a:r>
            <a:r>
              <a:rPr lang="en-US" sz="2400" b="1" dirty="0" err="1"/>
              <a:t>alafenamide</a:t>
            </a:r>
            <a:r>
              <a:rPr lang="en-US" sz="2400" b="1" dirty="0"/>
              <a:t> (TAF) 25 mg </a:t>
            </a:r>
            <a:endParaRPr lang="en-US" sz="2400" b="1" dirty="0">
              <a:solidFill>
                <a:schemeClr val="tx1"/>
              </a:solidFill>
              <a:latin typeface="+mj-lt"/>
              <a:cs typeface="Angsana New" pitchFamily="18" charset="-34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14D7BD38-FFB2-4CAB-B012-988DBA7D61B7}"/>
              </a:ext>
            </a:extLst>
          </p:cNvPr>
          <p:cNvGrpSpPr/>
          <p:nvPr/>
        </p:nvGrpSpPr>
        <p:grpSpPr>
          <a:xfrm>
            <a:off x="208743" y="2135739"/>
            <a:ext cx="4102777" cy="5547315"/>
            <a:chOff x="24657898" y="1933841"/>
            <a:chExt cx="8174217" cy="1162956"/>
          </a:xfrm>
        </p:grpSpPr>
        <p:sp>
          <p:nvSpPr>
            <p:cNvPr id="27" name="สี่เหลี่ยมผืนผ้า: มุมมน 26">
              <a:extLst>
                <a:ext uri="{FF2B5EF4-FFF2-40B4-BE49-F238E27FC236}">
                  <a16:creationId xmlns:a16="http://schemas.microsoft.com/office/drawing/2014/main" xmlns="" id="{8705E086-CCCD-426D-87B0-CE09359EEC3E}"/>
                </a:ext>
              </a:extLst>
            </p:cNvPr>
            <p:cNvSpPr/>
            <p:nvPr/>
          </p:nvSpPr>
          <p:spPr>
            <a:xfrm>
              <a:off x="24657898" y="1933841"/>
              <a:ext cx="7972935" cy="115271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สี่เหลี่ยมผืนผ้า 15"/>
            <p:cNvSpPr/>
            <p:nvPr/>
          </p:nvSpPr>
          <p:spPr>
            <a:xfrm>
              <a:off x="24716806" y="1938434"/>
              <a:ext cx="8115309" cy="11583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sz="1300" b="1" dirty="0" smtClean="0">
                  <a:latin typeface="THSarabunPSK" pitchFamily="34" charset="-34"/>
                  <a:ea typeface="Calibri" panose="020F0502020204030204" pitchFamily="34" charset="0"/>
                  <a:cs typeface="THSarabunPSK" pitchFamily="34" charset="-34"/>
                </a:rPr>
                <a:t>            บัญชี</a:t>
              </a:r>
              <a:r>
                <a:rPr lang="th-TH" sz="1300" b="1" dirty="0">
                  <a:latin typeface="THSarabunPSK" pitchFamily="34" charset="-34"/>
                  <a:ea typeface="Calibri" panose="020F0502020204030204" pitchFamily="34" charset="0"/>
                  <a:cs typeface="THSarabunPSK" pitchFamily="34" charset="-34"/>
                </a:rPr>
                <a:t>ยาหลักแห่งชาติ </a:t>
              </a:r>
              <a:r>
                <a:rPr lang="en-US" sz="1300" dirty="0">
                  <a:latin typeface="THSarabunPSK" pitchFamily="34" charset="-34"/>
                  <a:ea typeface="Calibri" panose="020F0502020204030204" pitchFamily="34" charset="0"/>
                  <a:cs typeface="THSarabunPSK" pitchFamily="34" charset="-34"/>
                </a:rPr>
                <a:t>: </a:t>
              </a:r>
              <a:r>
                <a:rPr lang="en-US" sz="1300" dirty="0" smtClean="0">
                  <a:latin typeface="THSarabunPSK" pitchFamily="34" charset="-34"/>
                  <a:ea typeface="Calibri" panose="020F0502020204030204" pitchFamily="34" charset="0"/>
                  <a:cs typeface="THSarabunPSK" pitchFamily="34" charset="-34"/>
                </a:rPr>
                <a:t>ED</a:t>
              </a:r>
              <a:r>
                <a:rPr lang="th-TH" sz="1300" dirty="0" smtClean="0">
                  <a:latin typeface="THSarabunPSK" pitchFamily="34" charset="-34"/>
                  <a:ea typeface="Calibri" panose="020F0502020204030204" pitchFamily="34" charset="0"/>
                  <a:cs typeface="THSarabunPSK" pitchFamily="34" charset="-34"/>
                </a:rPr>
                <a:t> ง</a:t>
              </a:r>
            </a:p>
            <a:p>
              <a:r>
                <a:rPr lang="th-TH" sz="1300" dirty="0" smtClean="0">
                  <a:solidFill>
                    <a:srgbClr val="000000"/>
                  </a:solidFill>
                  <a:latin typeface="THSarabunPSK" pitchFamily="34" charset="-34"/>
                  <a:cs typeface="THSarabunPSK" pitchFamily="34" charset="-34"/>
                </a:rPr>
                <a:t>  เงื่อนไข</a:t>
              </a:r>
            </a:p>
            <a:p>
              <a:r>
                <a:rPr lang="th-TH" sz="1200" b="1" dirty="0" smtClean="0">
                  <a:latin typeface="THSarabunPSK" pitchFamily="34" charset="-34"/>
                  <a:cs typeface="THSarabunPSK" pitchFamily="34" charset="-34"/>
                </a:rPr>
                <a:t>1</a:t>
              </a:r>
              <a:r>
                <a:rPr lang="th-TH" sz="1200" dirty="0" smtClean="0">
                  <a:latin typeface="THSarabunPSK" pitchFamily="34" charset="-34"/>
                  <a:cs typeface="THSarabunPSK" pitchFamily="34" charset="-34"/>
                </a:rPr>
                <a:t>.ใช้</a:t>
              </a:r>
              <a:r>
                <a:rPr lang="th-TH" sz="1200" dirty="0">
                  <a:latin typeface="THSarabunPSK" pitchFamily="34" charset="-34"/>
                  <a:cs typeface="THSarabunPSK" pitchFamily="34" charset="-34"/>
                </a:rPr>
                <a:t>ในผู้ป่วย</a:t>
              </a:r>
              <a:r>
                <a:rPr lang="th-TH" sz="1200" dirty="0" smtClean="0">
                  <a:latin typeface="THSarabunPSK" pitchFamily="34" charset="-34"/>
                  <a:cs typeface="THSarabunPSK" pitchFamily="34" charset="-34"/>
                </a:rPr>
                <a:t>อายุ 18 </a:t>
              </a:r>
              <a:r>
                <a:rPr lang="th-TH" sz="1200" dirty="0">
                  <a:latin typeface="THSarabunPSK" pitchFamily="34" charset="-34"/>
                  <a:cs typeface="THSarabunPSK" pitchFamily="34" charset="-34"/>
                </a:rPr>
                <a:t>ปีขึ้นไป เป็นยาลำดับแรก (</a:t>
              </a:r>
              <a:r>
                <a:rPr lang="en-US" sz="1200" dirty="0">
                  <a:latin typeface="THSarabunPSK" pitchFamily="34" charset="-34"/>
                  <a:cs typeface="THSarabunPSK" pitchFamily="34" charset="-34"/>
                </a:rPr>
                <a:t>first line therapy) </a:t>
              </a:r>
              <a:r>
                <a:rPr lang="th-TH" sz="1200" dirty="0">
                  <a:latin typeface="THSarabunPSK" pitchFamily="34" charset="-34"/>
                  <a:cs typeface="THSarabunPSK" pitchFamily="34" charset="-34"/>
                </a:rPr>
                <a:t>ในการ</a:t>
              </a:r>
              <a:r>
                <a:rPr lang="th-TH" sz="1200" dirty="0" smtClean="0">
                  <a:latin typeface="THSarabunPSK" pitchFamily="34" charset="-34"/>
                  <a:cs typeface="THSarabunPSK" pitchFamily="34" charset="-34"/>
                </a:rPr>
                <a:t>รักษาโรค</a:t>
              </a:r>
              <a:r>
                <a:rPr lang="th-TH" sz="1200" dirty="0">
                  <a:latin typeface="THSarabunPSK" pitchFamily="34" charset="-34"/>
                  <a:cs typeface="THSarabunPSK" pitchFamily="34" charset="-34"/>
                </a:rPr>
                <a:t>ติดเชื้อ</a:t>
              </a:r>
              <a:r>
                <a:rPr lang="th-TH" sz="1200" dirty="0" err="1">
                  <a:latin typeface="THSarabunPSK" pitchFamily="34" charset="-34"/>
                  <a:cs typeface="THSarabunPSK" pitchFamily="34" charset="-34"/>
                </a:rPr>
                <a:t>ไวรัส</a:t>
              </a:r>
              <a:r>
                <a:rPr lang="th-TH" sz="1200" dirty="0" smtClean="0">
                  <a:latin typeface="THSarabunPSK" pitchFamily="34" charset="-34"/>
                  <a:cs typeface="THSarabunPSK" pitchFamily="34" charset="-34"/>
                </a:rPr>
                <a:t>ตับอักเสบ</a:t>
              </a:r>
              <a:r>
                <a:rPr lang="th-TH" sz="1200" dirty="0">
                  <a:latin typeface="THSarabunPSK" pitchFamily="34" charset="-34"/>
                  <a:cs typeface="THSarabunPSK" pitchFamily="34" charset="-34"/>
                </a:rPr>
                <a:t>บีเรื้อรังรายใหม่ ซึ่งไม่เคยรักษามาก่อน โดยมีเกณฑ์ </a:t>
              </a:r>
              <a:r>
                <a:rPr lang="th-TH" sz="1200" dirty="0" smtClean="0">
                  <a:latin typeface="THSarabunPSK" pitchFamily="34" charset="-34"/>
                  <a:cs typeface="THSarabunPSK" pitchFamily="34" charset="-34"/>
                </a:rPr>
                <a:t>ดังนี้</a:t>
              </a:r>
            </a:p>
            <a:p>
              <a:r>
                <a:rPr lang="th-TH" sz="1200" dirty="0" smtClean="0">
                  <a:latin typeface="THSarabunPSK" pitchFamily="34" charset="-34"/>
                  <a:cs typeface="THSarabunPSK" pitchFamily="34" charset="-34"/>
                </a:rPr>
                <a:t>1.1 </a:t>
              </a:r>
              <a:r>
                <a:rPr lang="th-TH" sz="1200" dirty="0">
                  <a:latin typeface="THSarabunPSK" pitchFamily="34" charset="-34"/>
                  <a:cs typeface="THSarabunPSK" pitchFamily="34" charset="-34"/>
                </a:rPr>
                <a:t>ในกรณีผู้ป่วยที่เป็นโรคติดเชื้อ</a:t>
              </a:r>
              <a:r>
                <a:rPr lang="th-TH" sz="1200" dirty="0" err="1">
                  <a:latin typeface="THSarabunPSK" pitchFamily="34" charset="-34"/>
                  <a:cs typeface="THSarabunPSK" pitchFamily="34" charset="-34"/>
                </a:rPr>
                <a:t>ไวรัส</a:t>
              </a:r>
              <a:r>
                <a:rPr lang="th-TH" sz="1200" dirty="0">
                  <a:latin typeface="THSarabunPSK" pitchFamily="34" charset="-34"/>
                  <a:cs typeface="THSarabunPSK" pitchFamily="34" charset="-34"/>
                </a:rPr>
                <a:t>ตับอักเสบบีเรื้อรังชนิด </a:t>
              </a:r>
              <a:r>
                <a:rPr lang="en-US" sz="1200" dirty="0" err="1">
                  <a:latin typeface="THSarabunPSK" pitchFamily="34" charset="-34"/>
                  <a:cs typeface="THSarabunPSK" pitchFamily="34" charset="-34"/>
                </a:rPr>
                <a:t>HBeAg</a:t>
              </a:r>
              <a:r>
                <a:rPr lang="en-US" sz="1200" dirty="0">
                  <a:latin typeface="THSarabunPSK" pitchFamily="34" charset="-34"/>
                  <a:cs typeface="THSarabunPSK" pitchFamily="34" charset="-34"/>
                </a:rPr>
                <a:t> positive </a:t>
              </a:r>
              <a:r>
                <a:rPr lang="th-TH" sz="1200" dirty="0" smtClean="0">
                  <a:latin typeface="THSarabunPSK" pitchFamily="34" charset="-34"/>
                  <a:cs typeface="THSarabunPSK" pitchFamily="34" charset="-34"/>
                </a:rPr>
                <a:t>หรือ</a:t>
              </a:r>
              <a:r>
                <a:rPr lang="en-US" sz="1200" dirty="0" err="1" smtClean="0">
                  <a:latin typeface="THSarabunPSK" pitchFamily="34" charset="-34"/>
                  <a:cs typeface="THSarabunPSK" pitchFamily="34" charset="-34"/>
                </a:rPr>
                <a:t>HBeAg</a:t>
              </a:r>
              <a:r>
                <a:rPr lang="en-US" sz="1200" dirty="0" smtClean="0">
                  <a:latin typeface="THSarabunPSK" pitchFamily="34" charset="-34"/>
                  <a:cs typeface="THSarabunPSK" pitchFamily="34" charset="-34"/>
                </a:rPr>
                <a:t> </a:t>
              </a:r>
            </a:p>
            <a:p>
              <a:r>
                <a:rPr lang="en-US" sz="1200" dirty="0" smtClean="0">
                  <a:latin typeface="THSarabunPSK" pitchFamily="34" charset="-34"/>
                  <a:cs typeface="THSarabunPSK" pitchFamily="34" charset="-34"/>
                </a:rPr>
                <a:t>negative </a:t>
              </a:r>
              <a:r>
                <a:rPr lang="th-TH" sz="1200" dirty="0">
                  <a:latin typeface="THSarabunPSK" pitchFamily="34" charset="-34"/>
                  <a:cs typeface="THSarabunPSK" pitchFamily="34" charset="-34"/>
                </a:rPr>
                <a:t>มี </a:t>
              </a:r>
              <a:r>
                <a:rPr lang="en-US" sz="1200" dirty="0">
                  <a:latin typeface="THSarabunPSK" pitchFamily="34" charset="-34"/>
                  <a:cs typeface="THSarabunPSK" pitchFamily="34" charset="-34"/>
                </a:rPr>
                <a:t>alanine aminotransferase (ALT) </a:t>
              </a:r>
              <a:r>
                <a:rPr lang="th-TH" sz="1200" dirty="0">
                  <a:latin typeface="THSarabunPSK" pitchFamily="34" charset="-34"/>
                  <a:cs typeface="THSarabunPSK" pitchFamily="34" charset="-34"/>
                </a:rPr>
                <a:t>สูงกว่าหรือเท่ากับ 1.5 </a:t>
              </a:r>
              <a:r>
                <a:rPr lang="th-TH" sz="1200" dirty="0" smtClean="0">
                  <a:latin typeface="THSarabunPSK" pitchFamily="34" charset="-34"/>
                  <a:cs typeface="THSarabunPSK" pitchFamily="34" charset="-34"/>
                </a:rPr>
                <a:t>เท่า ของค่าปกติ</a:t>
              </a:r>
              <a:r>
                <a:rPr lang="th-TH" sz="1200" dirty="0">
                  <a:latin typeface="THSarabunPSK" pitchFamily="34" charset="-34"/>
                  <a:cs typeface="THSarabunPSK" pitchFamily="34" charset="-34"/>
                </a:rPr>
                <a:t/>
              </a:r>
              <a:br>
                <a:rPr lang="th-TH" sz="1200" dirty="0">
                  <a:latin typeface="THSarabunPSK" pitchFamily="34" charset="-34"/>
                  <a:cs typeface="THSarabunPSK" pitchFamily="34" charset="-34"/>
                </a:rPr>
              </a:br>
              <a:r>
                <a:rPr lang="th-TH" sz="1200" dirty="0" smtClean="0">
                  <a:latin typeface="THSarabunPSK" pitchFamily="34" charset="-34"/>
                  <a:cs typeface="THSarabunPSK" pitchFamily="34" charset="-34"/>
                </a:rPr>
                <a:t>และ</a:t>
              </a:r>
              <a:r>
                <a:rPr lang="th-TH" sz="1200" dirty="0">
                  <a:latin typeface="THSarabunPSK" pitchFamily="34" charset="-34"/>
                  <a:cs typeface="THSarabunPSK" pitchFamily="34" charset="-34"/>
                </a:rPr>
                <a:t>มี </a:t>
              </a:r>
              <a:r>
                <a:rPr lang="en-US" sz="1200" dirty="0">
                  <a:latin typeface="THSarabunPSK" pitchFamily="34" charset="-34"/>
                  <a:cs typeface="THSarabunPSK" pitchFamily="34" charset="-34"/>
                </a:rPr>
                <a:t>HBV DNA </a:t>
              </a:r>
              <a:r>
                <a:rPr lang="th-TH" sz="1200" dirty="0">
                  <a:latin typeface="THSarabunPSK" pitchFamily="34" charset="-34"/>
                  <a:cs typeface="THSarabunPSK" pitchFamily="34" charset="-34"/>
                </a:rPr>
                <a:t>มากกว่า 10,000 </a:t>
              </a:r>
              <a:r>
                <a:rPr lang="en-US" sz="1200" dirty="0">
                  <a:latin typeface="THSarabunPSK" pitchFamily="34" charset="-34"/>
                  <a:cs typeface="THSarabunPSK" pitchFamily="34" charset="-34"/>
                </a:rPr>
                <a:t>copies/ml (</a:t>
              </a:r>
              <a:r>
                <a:rPr lang="th-TH" sz="1200" dirty="0">
                  <a:latin typeface="THSarabunPSK" pitchFamily="34" charset="-34"/>
                  <a:cs typeface="THSarabunPSK" pitchFamily="34" charset="-34"/>
                </a:rPr>
                <a:t>หรือ 2,000 </a:t>
              </a:r>
              <a:r>
                <a:rPr lang="en-US" sz="1200" dirty="0">
                  <a:latin typeface="THSarabunPSK" pitchFamily="34" charset="-34"/>
                  <a:cs typeface="THSarabunPSK" pitchFamily="34" charset="-34"/>
                </a:rPr>
                <a:t>IU/ml) </a:t>
              </a:r>
              <a:br>
                <a:rPr lang="en-US" sz="1200" dirty="0">
                  <a:latin typeface="THSarabunPSK" pitchFamily="34" charset="-34"/>
                  <a:cs typeface="THSarabunPSK" pitchFamily="34" charset="-34"/>
                </a:rPr>
              </a:br>
              <a:r>
                <a:rPr lang="en-US" sz="1200" dirty="0">
                  <a:latin typeface="THSarabunPSK" pitchFamily="34" charset="-34"/>
                  <a:cs typeface="THSarabunPSK" pitchFamily="34" charset="-34"/>
                </a:rPr>
                <a:t>1.2 </a:t>
              </a:r>
              <a:r>
                <a:rPr lang="th-TH" sz="1200" dirty="0">
                  <a:latin typeface="THSarabunPSK" pitchFamily="34" charset="-34"/>
                  <a:cs typeface="THSarabunPSK" pitchFamily="34" charset="-34"/>
                </a:rPr>
                <a:t>ในกรณีผู้ป่วยมีระดับ </a:t>
              </a:r>
              <a:r>
                <a:rPr lang="en-US" sz="1200" dirty="0">
                  <a:latin typeface="THSarabunPSK" pitchFamily="34" charset="-34"/>
                  <a:cs typeface="THSarabunPSK" pitchFamily="34" charset="-34"/>
                </a:rPr>
                <a:t>ALT </a:t>
              </a:r>
              <a:r>
                <a:rPr lang="th-TH" sz="1200" dirty="0">
                  <a:latin typeface="THSarabunPSK" pitchFamily="34" charset="-34"/>
                  <a:cs typeface="THSarabunPSK" pitchFamily="34" charset="-34"/>
                </a:rPr>
                <a:t>น้อยกว่า 1.5 เท่าของค่าปกติ ต้องมีผล </a:t>
              </a:r>
              <a:r>
                <a:rPr lang="en-US" sz="1200" dirty="0">
                  <a:latin typeface="THSarabunPSK" pitchFamily="34" charset="-34"/>
                  <a:cs typeface="THSarabunPSK" pitchFamily="34" charset="-34"/>
                </a:rPr>
                <a:t>liver </a:t>
              </a:r>
              <a:r>
                <a:rPr lang="en-US" sz="1200" dirty="0" smtClean="0">
                  <a:latin typeface="THSarabunPSK" pitchFamily="34" charset="-34"/>
                  <a:cs typeface="THSarabunPSK" pitchFamily="34" charset="-34"/>
                </a:rPr>
                <a:t>histology</a:t>
              </a:r>
              <a:r>
                <a:rPr lang="th-TH" sz="1200" dirty="0" smtClean="0">
                  <a:latin typeface="THSarabunPSK" pitchFamily="34" charset="-34"/>
                  <a:cs typeface="THSarabunPSK" pitchFamily="34" charset="-34"/>
                </a:rPr>
                <a:t> ที่</a:t>
              </a:r>
              <a:r>
                <a:rPr lang="th-TH" sz="1200" dirty="0">
                  <a:latin typeface="THSarabunPSK" pitchFamily="34" charset="-34"/>
                  <a:cs typeface="THSarabunPSK" pitchFamily="34" charset="-34"/>
                </a:rPr>
                <a:t>แสดงว่ามีภาวะตับอักเสบตามเกณฑ์ </a:t>
              </a:r>
              <a:r>
                <a:rPr lang="en-US" sz="1200" dirty="0">
                  <a:latin typeface="THSarabunPSK" pitchFamily="34" charset="-34"/>
                  <a:cs typeface="THSarabunPSK" pitchFamily="34" charset="-34"/>
                </a:rPr>
                <a:t>The </a:t>
              </a:r>
              <a:r>
                <a:rPr lang="en-US" sz="1200" dirty="0" err="1">
                  <a:latin typeface="THSarabunPSK" pitchFamily="34" charset="-34"/>
                  <a:cs typeface="THSarabunPSK" pitchFamily="34" charset="-34"/>
                </a:rPr>
                <a:t>Knodell</a:t>
              </a:r>
              <a:r>
                <a:rPr lang="en-US" sz="1200" dirty="0">
                  <a:latin typeface="THSarabunPSK" pitchFamily="34" charset="-34"/>
                  <a:cs typeface="THSarabunPSK" pitchFamily="34" charset="-34"/>
                </a:rPr>
                <a:t> histology activity </a:t>
              </a:r>
              <a:r>
                <a:rPr lang="en-US" sz="1200" dirty="0" smtClean="0">
                  <a:latin typeface="THSarabunPSK" pitchFamily="34" charset="-34"/>
                  <a:cs typeface="THSarabunPSK" pitchFamily="34" charset="-34"/>
                </a:rPr>
                <a:t>index (HAI</a:t>
              </a:r>
              <a:r>
                <a:rPr lang="en-US" sz="1200" dirty="0">
                  <a:latin typeface="THSarabunPSK" pitchFamily="34" charset="-34"/>
                  <a:cs typeface="THSarabunPSK" pitchFamily="34" charset="-34"/>
                </a:rPr>
                <a:t>) scoring system </a:t>
              </a:r>
              <a:endParaRPr lang="th-TH" sz="1200" dirty="0" smtClean="0">
                <a:latin typeface="THSarabunPSK" pitchFamily="34" charset="-34"/>
                <a:cs typeface="THSarabunPSK" pitchFamily="34" charset="-34"/>
              </a:endParaRPr>
            </a:p>
            <a:p>
              <a:r>
                <a:rPr lang="th-TH" sz="1200" dirty="0" smtClean="0">
                  <a:latin typeface="THSarabunPSK" pitchFamily="34" charset="-34"/>
                  <a:cs typeface="THSarabunPSK" pitchFamily="34" charset="-34"/>
                </a:rPr>
                <a:t>โดย</a:t>
              </a:r>
              <a:r>
                <a:rPr lang="th-TH" sz="1200" dirty="0">
                  <a:latin typeface="THSarabunPSK" pitchFamily="34" charset="-34"/>
                  <a:cs typeface="THSarabunPSK" pitchFamily="34" charset="-34"/>
                </a:rPr>
                <a:t>มี </a:t>
              </a:r>
              <a:r>
                <a:rPr lang="en-US" sz="1200" dirty="0" err="1">
                  <a:latin typeface="THSarabunPSK" pitchFamily="34" charset="-34"/>
                  <a:cs typeface="THSarabunPSK" pitchFamily="34" charset="-34"/>
                </a:rPr>
                <a:t>necroinflammatory</a:t>
              </a:r>
              <a:r>
                <a:rPr lang="en-US" sz="1200" dirty="0">
                  <a:latin typeface="THSarabunPSK" pitchFamily="34" charset="-34"/>
                  <a:cs typeface="THSarabunPSK" pitchFamily="34" charset="-34"/>
                </a:rPr>
                <a:t> score </a:t>
              </a:r>
              <a:r>
                <a:rPr lang="th-TH" sz="1200" dirty="0">
                  <a:latin typeface="THSarabunPSK" pitchFamily="34" charset="-34"/>
                  <a:cs typeface="THSarabunPSK" pitchFamily="34" charset="-34"/>
                </a:rPr>
                <a:t>มากกว่าหรือเท่ากับ </a:t>
              </a:r>
              <a:r>
                <a:rPr lang="th-TH" sz="1200" dirty="0" smtClean="0">
                  <a:latin typeface="THSarabunPSK" pitchFamily="34" charset="-34"/>
                  <a:cs typeface="THSarabunPSK" pitchFamily="34" charset="-34"/>
                </a:rPr>
                <a:t>4  หรือ</a:t>
              </a:r>
              <a:r>
                <a:rPr lang="th-TH" sz="1200" dirty="0">
                  <a:latin typeface="THSarabunPSK" pitchFamily="34" charset="-34"/>
                  <a:cs typeface="THSarabunPSK" pitchFamily="34" charset="-34"/>
                </a:rPr>
                <a:t>ตามเกณฑ์ </a:t>
              </a:r>
              <a:r>
                <a:rPr lang="en-US" sz="1200" dirty="0">
                  <a:latin typeface="THSarabunPSK" pitchFamily="34" charset="-34"/>
                  <a:cs typeface="THSarabunPSK" pitchFamily="34" charset="-34"/>
                </a:rPr>
                <a:t>METAVIR scoring </a:t>
              </a:r>
              <a:endParaRPr lang="en-US" sz="1200" dirty="0" smtClean="0">
                <a:latin typeface="THSarabunPSK" pitchFamily="34" charset="-34"/>
                <a:cs typeface="THSarabunPSK" pitchFamily="34" charset="-34"/>
              </a:endParaRPr>
            </a:p>
            <a:p>
              <a:r>
                <a:rPr lang="en-US" sz="1200" dirty="0" smtClean="0">
                  <a:latin typeface="THSarabunPSK" pitchFamily="34" charset="-34"/>
                  <a:cs typeface="THSarabunPSK" pitchFamily="34" charset="-34"/>
                </a:rPr>
                <a:t>system </a:t>
              </a:r>
              <a:r>
                <a:rPr lang="th-TH" sz="1200" dirty="0">
                  <a:latin typeface="THSarabunPSK" pitchFamily="34" charset="-34"/>
                  <a:cs typeface="THSarabunPSK" pitchFamily="34" charset="-34"/>
                </a:rPr>
                <a:t>มีระดับ </a:t>
              </a:r>
              <a:r>
                <a:rPr lang="en-US" sz="1200" dirty="0">
                  <a:latin typeface="THSarabunPSK" pitchFamily="34" charset="-34"/>
                  <a:cs typeface="THSarabunPSK" pitchFamily="34" charset="-34"/>
                </a:rPr>
                <a:t>moderate </a:t>
              </a:r>
              <a:r>
                <a:rPr lang="th-TH" sz="1200" dirty="0">
                  <a:latin typeface="THSarabunPSK" pitchFamily="34" charset="-34"/>
                  <a:cs typeface="THSarabunPSK" pitchFamily="34" charset="-34"/>
                </a:rPr>
                <a:t>หรือ </a:t>
              </a:r>
              <a:r>
                <a:rPr lang="en-US" sz="1200" dirty="0" smtClean="0">
                  <a:latin typeface="THSarabunPSK" pitchFamily="34" charset="-34"/>
                  <a:cs typeface="THSarabunPSK" pitchFamily="34" charset="-34"/>
                </a:rPr>
                <a:t>severe </a:t>
              </a:r>
              <a:r>
                <a:rPr lang="en-US" sz="1200" dirty="0" err="1" smtClean="0">
                  <a:latin typeface="THSarabunPSK" pitchFamily="34" charset="-34"/>
                  <a:cs typeface="THSarabunPSK" pitchFamily="34" charset="-34"/>
                </a:rPr>
                <a:t>necroinflammation</a:t>
              </a:r>
              <a:r>
                <a:rPr lang="en-US" sz="1200" dirty="0" smtClean="0">
                  <a:latin typeface="THSarabunPSK" pitchFamily="34" charset="-34"/>
                  <a:cs typeface="THSarabunPSK" pitchFamily="34" charset="-34"/>
                </a:rPr>
                <a:t> </a:t>
              </a:r>
              <a:r>
                <a:rPr lang="en-US" sz="1200" dirty="0">
                  <a:latin typeface="THSarabunPSK" pitchFamily="34" charset="-34"/>
                  <a:cs typeface="THSarabunPSK" pitchFamily="34" charset="-34"/>
                </a:rPr>
                <a:t>(A </a:t>
              </a:r>
              <a:r>
                <a:rPr lang="th-TH" sz="1200" dirty="0">
                  <a:latin typeface="THSarabunPSK" pitchFamily="34" charset="-34"/>
                  <a:cs typeface="THSarabunPSK" pitchFamily="34" charset="-34"/>
                </a:rPr>
                <a:t>มากกว่าหรือเท่ากับ </a:t>
              </a:r>
              <a:r>
                <a:rPr lang="th-TH" sz="1200" dirty="0" smtClean="0">
                  <a:latin typeface="THSarabunPSK" pitchFamily="34" charset="-34"/>
                  <a:cs typeface="THSarabunPSK" pitchFamily="34" charset="-34"/>
                </a:rPr>
                <a:t>2</a:t>
              </a:r>
              <a:r>
                <a:rPr lang="th-TH" sz="1200" dirty="0">
                  <a:latin typeface="THSarabunPSK" pitchFamily="34" charset="-34"/>
                  <a:cs typeface="THSarabunPSK" pitchFamily="34" charset="-34"/>
                </a:rPr>
                <a:t>) </a:t>
              </a:r>
              <a:endParaRPr lang="th-TH" sz="1200" dirty="0" smtClean="0">
                <a:latin typeface="THSarabunPSK" pitchFamily="34" charset="-34"/>
                <a:cs typeface="THSarabunPSK" pitchFamily="34" charset="-34"/>
              </a:endParaRPr>
            </a:p>
            <a:p>
              <a:r>
                <a:rPr lang="th-TH" sz="1200" dirty="0" smtClean="0">
                  <a:latin typeface="THSarabunPSK" pitchFamily="34" charset="-34"/>
                  <a:cs typeface="THSarabunPSK" pitchFamily="34" charset="-34"/>
                </a:rPr>
                <a:t>หรือ</a:t>
              </a:r>
              <a:r>
                <a:rPr lang="th-TH" sz="1200" dirty="0">
                  <a:latin typeface="THSarabunPSK" pitchFamily="34" charset="-34"/>
                  <a:cs typeface="THSarabunPSK" pitchFamily="34" charset="-34"/>
                </a:rPr>
                <a:t>มีพังผืดในตับอย่างชัดเจน</a:t>
              </a:r>
              <a:r>
                <a:rPr lang="th-TH" sz="1200" dirty="0" smtClean="0">
                  <a:latin typeface="THSarabunPSK" pitchFamily="34" charset="-34"/>
                  <a:cs typeface="THSarabunPSK" pitchFamily="34" charset="-34"/>
                </a:rPr>
                <a:t>ตามเกณฑ์ </a:t>
              </a:r>
              <a:r>
                <a:rPr lang="en-US" sz="1200" dirty="0">
                  <a:latin typeface="THSarabunPSK" pitchFamily="34" charset="-34"/>
                  <a:cs typeface="THSarabunPSK" pitchFamily="34" charset="-34"/>
                </a:rPr>
                <a:t>METAVIR scoring system </a:t>
              </a:r>
              <a:r>
                <a:rPr lang="th-TH" sz="1200" dirty="0">
                  <a:latin typeface="THSarabunPSK" pitchFamily="34" charset="-34"/>
                  <a:cs typeface="THSarabunPSK" pitchFamily="34" charset="-34"/>
                </a:rPr>
                <a:t>โดยมี </a:t>
              </a:r>
              <a:r>
                <a:rPr lang="en-US" sz="1200" dirty="0">
                  <a:latin typeface="THSarabunPSK" pitchFamily="34" charset="-34"/>
                  <a:cs typeface="THSarabunPSK" pitchFamily="34" charset="-34"/>
                </a:rPr>
                <a:t>fibrosis stage </a:t>
              </a:r>
              <a:endParaRPr lang="th-TH" sz="1200" dirty="0" smtClean="0">
                <a:latin typeface="THSarabunPSK" pitchFamily="34" charset="-34"/>
                <a:cs typeface="THSarabunPSK" pitchFamily="34" charset="-34"/>
              </a:endParaRPr>
            </a:p>
            <a:p>
              <a:r>
                <a:rPr lang="th-TH" sz="1200" dirty="0" smtClean="0">
                  <a:latin typeface="THSarabunPSK" pitchFamily="34" charset="-34"/>
                  <a:cs typeface="THSarabunPSK" pitchFamily="34" charset="-34"/>
                </a:rPr>
                <a:t>มากกว่า</a:t>
              </a:r>
              <a:r>
                <a:rPr lang="th-TH" sz="1200" dirty="0">
                  <a:latin typeface="THSarabunPSK" pitchFamily="34" charset="-34"/>
                  <a:cs typeface="THSarabunPSK" pitchFamily="34" charset="-34"/>
                </a:rPr>
                <a:t>หรือเท่ากับ </a:t>
              </a:r>
              <a:r>
                <a:rPr lang="th-TH" sz="1200" dirty="0" smtClean="0">
                  <a:latin typeface="THSarabunPSK" pitchFamily="34" charset="-34"/>
                  <a:cs typeface="THSarabunPSK" pitchFamily="34" charset="-34"/>
                </a:rPr>
                <a:t>2 หรือ</a:t>
              </a:r>
              <a:r>
                <a:rPr lang="th-TH" sz="1200" dirty="0">
                  <a:latin typeface="THSarabunPSK" pitchFamily="34" charset="-34"/>
                  <a:cs typeface="THSarabunPSK" pitchFamily="34" charset="-34"/>
                </a:rPr>
                <a:t>ผลการตรวจ </a:t>
              </a:r>
              <a:r>
                <a:rPr lang="en-US" sz="1200" dirty="0">
                  <a:latin typeface="THSarabunPSK" pitchFamily="34" charset="-34"/>
                  <a:cs typeface="THSarabunPSK" pitchFamily="34" charset="-34"/>
                </a:rPr>
                <a:t>non-invasive fibrosis markers </a:t>
              </a:r>
              <a:r>
                <a:rPr lang="th-TH" sz="1200" dirty="0">
                  <a:latin typeface="THSarabunPSK" pitchFamily="34" charset="-34"/>
                  <a:cs typeface="THSarabunPSK" pitchFamily="34" charset="-34"/>
                </a:rPr>
                <a:t>เช่น </a:t>
              </a:r>
              <a:r>
                <a:rPr lang="en-US" sz="1200" dirty="0">
                  <a:latin typeface="THSarabunPSK" pitchFamily="34" charset="-34"/>
                  <a:cs typeface="THSarabunPSK" pitchFamily="34" charset="-34"/>
                </a:rPr>
                <a:t>liver </a:t>
              </a:r>
              <a:r>
                <a:rPr lang="en-US" sz="1200" dirty="0" err="1">
                  <a:latin typeface="THSarabunPSK" pitchFamily="34" charset="-34"/>
                  <a:cs typeface="THSarabunPSK" pitchFamily="34" charset="-34"/>
                </a:rPr>
                <a:t>elastography</a:t>
              </a:r>
              <a:r>
                <a:rPr lang="en-US" sz="1200" dirty="0">
                  <a:latin typeface="THSarabunPSK" pitchFamily="34" charset="-34"/>
                  <a:cs typeface="THSarabunPSK" pitchFamily="34" charset="-34"/>
                </a:rPr>
                <a:t>, </a:t>
              </a:r>
              <a:r>
                <a:rPr lang="en-US" sz="1200" dirty="0" smtClean="0">
                  <a:latin typeface="THSarabunPSK" pitchFamily="34" charset="-34"/>
                  <a:cs typeface="THSarabunPSK" pitchFamily="34" charset="-34"/>
                </a:rPr>
                <a:t>The aspartate </a:t>
              </a:r>
              <a:r>
                <a:rPr lang="en-US" sz="1200" dirty="0">
                  <a:latin typeface="THSarabunPSK" pitchFamily="34" charset="-34"/>
                  <a:cs typeface="THSarabunPSK" pitchFamily="34" charset="-34"/>
                </a:rPr>
                <a:t>aminotransferase to platelet ratio index (APRI) </a:t>
              </a:r>
              <a:r>
                <a:rPr lang="th-TH" sz="1200" dirty="0">
                  <a:latin typeface="THSarabunPSK" pitchFamily="34" charset="-34"/>
                  <a:cs typeface="THSarabunPSK" pitchFamily="34" charset="-34"/>
                </a:rPr>
                <a:t>หรือ </a:t>
              </a:r>
              <a:r>
                <a:rPr lang="en-US" sz="1200" dirty="0" smtClean="0">
                  <a:latin typeface="THSarabunPSK" pitchFamily="34" charset="-34"/>
                  <a:cs typeface="THSarabunPSK" pitchFamily="34" charset="-34"/>
                </a:rPr>
                <a:t>Fibrosis-4 score (</a:t>
              </a:r>
              <a:r>
                <a:rPr lang="en-US" sz="1200" dirty="0">
                  <a:latin typeface="THSarabunPSK" pitchFamily="34" charset="-34"/>
                  <a:cs typeface="THSarabunPSK" pitchFamily="34" charset="-34"/>
                </a:rPr>
                <a:t>FIB-4) </a:t>
              </a:r>
              <a:r>
                <a:rPr lang="th-TH" sz="1200" dirty="0">
                  <a:latin typeface="THSarabunPSK" pitchFamily="34" charset="-34"/>
                  <a:cs typeface="THSarabunPSK" pitchFamily="34" charset="-34"/>
                </a:rPr>
                <a:t>เป็นต้น บ่งชี้ว่ามี </a:t>
              </a:r>
              <a:r>
                <a:rPr lang="en-US" sz="1200" dirty="0">
                  <a:latin typeface="THSarabunPSK" pitchFamily="34" charset="-34"/>
                  <a:cs typeface="THSarabunPSK" pitchFamily="34" charset="-34"/>
                </a:rPr>
                <a:t>fibrosis stage </a:t>
              </a:r>
              <a:r>
                <a:rPr lang="th-TH" sz="1200" dirty="0">
                  <a:latin typeface="THSarabunPSK" pitchFamily="34" charset="-34"/>
                  <a:cs typeface="THSarabunPSK" pitchFamily="34" charset="-34"/>
                </a:rPr>
                <a:t>มากกว่าหรือเท่ากับ 2</a:t>
              </a:r>
              <a:br>
                <a:rPr lang="th-TH" sz="1200" dirty="0">
                  <a:latin typeface="THSarabunPSK" pitchFamily="34" charset="-34"/>
                  <a:cs typeface="THSarabunPSK" pitchFamily="34" charset="-34"/>
                </a:rPr>
              </a:br>
              <a:r>
                <a:rPr lang="th-TH" sz="1200" b="1" dirty="0">
                  <a:latin typeface="THSarabunPSK" pitchFamily="34" charset="-34"/>
                  <a:cs typeface="THSarabunPSK" pitchFamily="34" charset="-34"/>
                </a:rPr>
                <a:t>2. </a:t>
              </a:r>
              <a:r>
                <a:rPr lang="th-TH" sz="1200" dirty="0">
                  <a:latin typeface="THSarabunPSK" pitchFamily="34" charset="-34"/>
                  <a:cs typeface="THSarabunPSK" pitchFamily="34" charset="-34"/>
                </a:rPr>
                <a:t>ใช้เป็น </a:t>
              </a:r>
              <a:r>
                <a:rPr lang="en-US" sz="1200" dirty="0">
                  <a:latin typeface="THSarabunPSK" pitchFamily="34" charset="-34"/>
                  <a:cs typeface="THSarabunPSK" pitchFamily="34" charset="-34"/>
                </a:rPr>
                <a:t>switch therapy </a:t>
              </a:r>
              <a:r>
                <a:rPr lang="th-TH" sz="1200" dirty="0">
                  <a:latin typeface="THSarabunPSK" pitchFamily="34" charset="-34"/>
                  <a:cs typeface="THSarabunPSK" pitchFamily="34" charset="-34"/>
                </a:rPr>
                <a:t>ในผู้ป่วยโรคติดเชื้อ</a:t>
              </a:r>
              <a:r>
                <a:rPr lang="th-TH" sz="1200" dirty="0" err="1">
                  <a:latin typeface="THSarabunPSK" pitchFamily="34" charset="-34"/>
                  <a:cs typeface="THSarabunPSK" pitchFamily="34" charset="-34"/>
                </a:rPr>
                <a:t>ไวรัส</a:t>
              </a:r>
              <a:r>
                <a:rPr lang="th-TH" sz="1200" dirty="0">
                  <a:latin typeface="THSarabunPSK" pitchFamily="34" charset="-34"/>
                  <a:cs typeface="THSarabunPSK" pitchFamily="34" charset="-34"/>
                </a:rPr>
                <a:t>ตับอักเสบบีเรื้อรังรายเดิมที่เคยได้รับ</a:t>
              </a:r>
              <a:br>
                <a:rPr lang="th-TH" sz="1200" dirty="0">
                  <a:latin typeface="THSarabunPSK" pitchFamily="34" charset="-34"/>
                  <a:cs typeface="THSarabunPSK" pitchFamily="34" charset="-34"/>
                </a:rPr>
              </a:br>
              <a:r>
                <a:rPr lang="th-TH" sz="1200" dirty="0">
                  <a:latin typeface="THSarabunPSK" pitchFamily="34" charset="-34"/>
                  <a:cs typeface="THSarabunPSK" pitchFamily="34" charset="-34"/>
                </a:rPr>
                <a:t>การรักษาด้วยยา </a:t>
              </a:r>
              <a:r>
                <a:rPr lang="en-US" sz="1200" dirty="0">
                  <a:latin typeface="THSarabunPSK" pitchFamily="34" charset="-34"/>
                  <a:cs typeface="THSarabunPSK" pitchFamily="34" charset="-34"/>
                </a:rPr>
                <a:t>Lamivudine </a:t>
              </a:r>
              <a:r>
                <a:rPr lang="th-TH" sz="1200" dirty="0">
                  <a:latin typeface="THSarabunPSK" pitchFamily="34" charset="-34"/>
                  <a:cs typeface="THSarabunPSK" pitchFamily="34" charset="-34"/>
                </a:rPr>
                <a:t>หรือ </a:t>
              </a:r>
              <a:r>
                <a:rPr lang="en-US" sz="1200" dirty="0" err="1">
                  <a:latin typeface="THSarabunPSK" pitchFamily="34" charset="-34"/>
                  <a:cs typeface="THSarabunPSK" pitchFamily="34" charset="-34"/>
                </a:rPr>
                <a:t>Entecavir</a:t>
              </a:r>
              <a:r>
                <a:rPr lang="en-US" sz="1200" dirty="0">
                  <a:latin typeface="THSarabunPSK" pitchFamily="34" charset="-34"/>
                  <a:cs typeface="THSarabunPSK" pitchFamily="34" charset="-34"/>
                </a:rPr>
                <a:t> </a:t>
              </a:r>
              <a:r>
                <a:rPr lang="th-TH" sz="1200" dirty="0">
                  <a:latin typeface="THSarabunPSK" pitchFamily="34" charset="-34"/>
                  <a:cs typeface="THSarabunPSK" pitchFamily="34" charset="-34"/>
                </a:rPr>
                <a:t>หรือ </a:t>
              </a:r>
              <a:r>
                <a:rPr lang="en-US" sz="1200" dirty="0" err="1">
                  <a:latin typeface="THSarabunPSK" pitchFamily="34" charset="-34"/>
                  <a:cs typeface="THSarabunPSK" pitchFamily="34" charset="-34"/>
                </a:rPr>
                <a:t>Tenofovir</a:t>
              </a:r>
              <a:r>
                <a:rPr lang="en-US" sz="1200" dirty="0">
                  <a:latin typeface="THSarabunPSK" pitchFamily="34" charset="-34"/>
                  <a:cs typeface="THSarabunPSK" pitchFamily="34" charset="-34"/>
                </a:rPr>
                <a:t> </a:t>
              </a:r>
              <a:r>
                <a:rPr lang="en-US" sz="1200" dirty="0" err="1">
                  <a:latin typeface="THSarabunPSK" pitchFamily="34" charset="-34"/>
                  <a:cs typeface="THSarabunPSK" pitchFamily="34" charset="-34"/>
                </a:rPr>
                <a:t>disoproxil</a:t>
              </a:r>
              <a:r>
                <a:rPr lang="en-US" sz="1200" dirty="0">
                  <a:latin typeface="THSarabunPSK" pitchFamily="34" charset="-34"/>
                  <a:cs typeface="THSarabunPSK" pitchFamily="34" charset="-34"/>
                </a:rPr>
                <a:t> </a:t>
              </a:r>
              <a:r>
                <a:rPr lang="en-US" sz="1200" dirty="0" err="1" smtClean="0">
                  <a:latin typeface="THSarabunPSK" pitchFamily="34" charset="-34"/>
                  <a:cs typeface="THSarabunPSK" pitchFamily="34" charset="-34"/>
                </a:rPr>
                <a:t>fumarate</a:t>
              </a:r>
              <a:r>
                <a:rPr lang="en-US" sz="1200" dirty="0" smtClean="0">
                  <a:latin typeface="THSarabunPSK" pitchFamily="34" charset="-34"/>
                  <a:cs typeface="THSarabunPSK" pitchFamily="34" charset="-34"/>
                </a:rPr>
                <a:t> (TDF</a:t>
              </a:r>
              <a:r>
                <a:rPr lang="en-US" sz="1200" dirty="0">
                  <a:latin typeface="THSarabunPSK" pitchFamily="34" charset="-34"/>
                  <a:cs typeface="THSarabunPSK" pitchFamily="34" charset="-34"/>
                </a:rPr>
                <a:t>) </a:t>
              </a:r>
              <a:endParaRPr lang="th-TH" sz="1200" dirty="0" smtClean="0">
                <a:latin typeface="THSarabunPSK" pitchFamily="34" charset="-34"/>
                <a:cs typeface="THSarabunPSK" pitchFamily="34" charset="-34"/>
              </a:endParaRPr>
            </a:p>
            <a:p>
              <a:r>
                <a:rPr lang="th-TH" sz="1200" dirty="0" smtClean="0">
                  <a:latin typeface="THSarabunPSK" pitchFamily="34" charset="-34"/>
                  <a:cs typeface="THSarabunPSK" pitchFamily="34" charset="-34"/>
                </a:rPr>
                <a:t>มา</a:t>
              </a:r>
              <a:r>
                <a:rPr lang="th-TH" sz="1200" dirty="0">
                  <a:latin typeface="THSarabunPSK" pitchFamily="34" charset="-34"/>
                  <a:cs typeface="THSarabunPSK" pitchFamily="34" charset="-34"/>
                </a:rPr>
                <a:t>ก่อน</a:t>
              </a:r>
              <a:br>
                <a:rPr lang="th-TH" sz="1200" dirty="0">
                  <a:latin typeface="THSarabunPSK" pitchFamily="34" charset="-34"/>
                  <a:cs typeface="THSarabunPSK" pitchFamily="34" charset="-34"/>
                </a:rPr>
              </a:br>
              <a:r>
                <a:rPr lang="th-TH" sz="1200" b="1" dirty="0">
                  <a:latin typeface="THSarabunPSK" pitchFamily="34" charset="-34"/>
                  <a:cs typeface="THSarabunPSK" pitchFamily="34" charset="-34"/>
                </a:rPr>
                <a:t>3. </a:t>
              </a:r>
              <a:r>
                <a:rPr lang="th-TH" sz="1200" dirty="0">
                  <a:latin typeface="THSarabunPSK" pitchFamily="34" charset="-34"/>
                  <a:cs typeface="THSarabunPSK" pitchFamily="34" charset="-34"/>
                </a:rPr>
                <a:t>ใช้สำหรับ </a:t>
              </a:r>
              <a:r>
                <a:rPr lang="en-US" sz="1200" dirty="0">
                  <a:latin typeface="THSarabunPSK" pitchFamily="34" charset="-34"/>
                  <a:cs typeface="THSarabunPSK" pitchFamily="34" charset="-34"/>
                </a:rPr>
                <a:t>compensated </a:t>
              </a:r>
              <a:r>
                <a:rPr lang="th-TH" sz="1200" dirty="0">
                  <a:latin typeface="THSarabunPSK" pitchFamily="34" charset="-34"/>
                  <a:cs typeface="THSarabunPSK" pitchFamily="34" charset="-34"/>
                </a:rPr>
                <a:t>หรือ </a:t>
              </a:r>
              <a:r>
                <a:rPr lang="en-US" sz="1200" dirty="0">
                  <a:latin typeface="THSarabunPSK" pitchFamily="34" charset="-34"/>
                  <a:cs typeface="THSarabunPSK" pitchFamily="34" charset="-34"/>
                </a:rPr>
                <a:t>decompensated cirrhosis </a:t>
              </a:r>
              <a:r>
                <a:rPr lang="th-TH" sz="1200" dirty="0">
                  <a:latin typeface="THSarabunPSK" pitchFamily="34" charset="-34"/>
                  <a:cs typeface="THSarabunPSK" pitchFamily="34" charset="-34"/>
                </a:rPr>
                <a:t>ที่ตรวจพบ </a:t>
              </a:r>
              <a:r>
                <a:rPr lang="en-US" sz="1200" dirty="0">
                  <a:latin typeface="THSarabunPSK" pitchFamily="34" charset="-34"/>
                  <a:cs typeface="THSarabunPSK" pitchFamily="34" charset="-34"/>
                </a:rPr>
                <a:t>HBV DNA</a:t>
              </a:r>
            </a:p>
            <a:p>
              <a:r>
                <a:rPr lang="th-TH" sz="1200" b="1" dirty="0">
                  <a:latin typeface="THSarabunPSK" pitchFamily="34" charset="-34"/>
                  <a:cs typeface="THSarabunPSK" pitchFamily="34" charset="-34"/>
                </a:rPr>
                <a:t>4. </a:t>
              </a:r>
              <a:r>
                <a:rPr lang="th-TH" sz="1200" dirty="0">
                  <a:latin typeface="THSarabunPSK" pitchFamily="34" charset="-34"/>
                  <a:cs typeface="THSarabunPSK" pitchFamily="34" charset="-34"/>
                </a:rPr>
                <a:t>ใช้เป็น </a:t>
              </a:r>
              <a:r>
                <a:rPr lang="en-US" sz="1200" dirty="0">
                  <a:latin typeface="THSarabunPSK" pitchFamily="34" charset="-34"/>
                  <a:cs typeface="THSarabunPSK" pitchFamily="34" charset="-34"/>
                </a:rPr>
                <a:t>prophylactic therapy </a:t>
              </a:r>
              <a:r>
                <a:rPr lang="th-TH" sz="1200" dirty="0">
                  <a:latin typeface="THSarabunPSK" pitchFamily="34" charset="-34"/>
                  <a:cs typeface="THSarabunPSK" pitchFamily="34" charset="-34"/>
                </a:rPr>
                <a:t>ในผู้ป่วยที่จะได้รับยาเคมีบำบัดโดยใช้ยาในระยะสั้นหรือ</a:t>
              </a:r>
              <a:br>
                <a:rPr lang="th-TH" sz="1200" dirty="0">
                  <a:latin typeface="THSarabunPSK" pitchFamily="34" charset="-34"/>
                  <a:cs typeface="THSarabunPSK" pitchFamily="34" charset="-34"/>
                </a:rPr>
              </a:br>
              <a:r>
                <a:rPr lang="th-TH" sz="1200" dirty="0">
                  <a:latin typeface="THSarabunPSK" pitchFamily="34" charset="-34"/>
                  <a:cs typeface="THSarabunPSK" pitchFamily="34" charset="-34"/>
                </a:rPr>
                <a:t>ยากดภูมิคุ้มกัน ในกรณีข้อใดข้อหนึ่ง ดังนี้ </a:t>
              </a:r>
              <a:br>
                <a:rPr lang="th-TH" sz="1200" dirty="0">
                  <a:latin typeface="THSarabunPSK" pitchFamily="34" charset="-34"/>
                  <a:cs typeface="THSarabunPSK" pitchFamily="34" charset="-34"/>
                </a:rPr>
              </a:br>
              <a:r>
                <a:rPr lang="th-TH" sz="1200" dirty="0">
                  <a:latin typeface="THSarabunPSK" pitchFamily="34" charset="-34"/>
                  <a:cs typeface="THSarabunPSK" pitchFamily="34" charset="-34"/>
                </a:rPr>
                <a:t>4.1 ตรวจพบ </a:t>
              </a:r>
              <a:r>
                <a:rPr lang="en-US" sz="1200" dirty="0" err="1">
                  <a:latin typeface="THSarabunPSK" pitchFamily="34" charset="-34"/>
                  <a:cs typeface="THSarabunPSK" pitchFamily="34" charset="-34"/>
                </a:rPr>
                <a:t>HBsAg</a:t>
              </a:r>
              <a:r>
                <a:rPr lang="en-US" sz="1200" dirty="0">
                  <a:latin typeface="THSarabunPSK" pitchFamily="34" charset="-34"/>
                  <a:cs typeface="THSarabunPSK" pitchFamily="34" charset="-34"/>
                </a:rPr>
                <a:t> positive </a:t>
              </a:r>
              <a:r>
                <a:rPr lang="th-TH" sz="1200" dirty="0">
                  <a:latin typeface="THSarabunPSK" pitchFamily="34" charset="-34"/>
                  <a:cs typeface="THSarabunPSK" pitchFamily="34" charset="-34"/>
                </a:rPr>
                <a:t>หรือ </a:t>
              </a:r>
              <a:br>
                <a:rPr lang="th-TH" sz="1200" dirty="0">
                  <a:latin typeface="THSarabunPSK" pitchFamily="34" charset="-34"/>
                  <a:cs typeface="THSarabunPSK" pitchFamily="34" charset="-34"/>
                </a:rPr>
              </a:br>
              <a:r>
                <a:rPr lang="th-TH" sz="1200" dirty="0">
                  <a:latin typeface="THSarabunPSK" pitchFamily="34" charset="-34"/>
                  <a:cs typeface="THSarabunPSK" pitchFamily="34" charset="-34"/>
                </a:rPr>
                <a:t>4.2 ตรวจพบ </a:t>
              </a:r>
              <a:r>
                <a:rPr lang="en-US" sz="1200" dirty="0">
                  <a:latin typeface="THSarabunPSK" pitchFamily="34" charset="-34"/>
                  <a:cs typeface="THSarabunPSK" pitchFamily="34" charset="-34"/>
                </a:rPr>
                <a:t>anti-</a:t>
              </a:r>
              <a:r>
                <a:rPr lang="en-US" sz="1200" dirty="0" err="1">
                  <a:latin typeface="THSarabunPSK" pitchFamily="34" charset="-34"/>
                  <a:cs typeface="THSarabunPSK" pitchFamily="34" charset="-34"/>
                </a:rPr>
                <a:t>HBc</a:t>
              </a:r>
              <a:r>
                <a:rPr lang="en-US" sz="1200" dirty="0">
                  <a:latin typeface="THSarabunPSK" pitchFamily="34" charset="-34"/>
                  <a:cs typeface="THSarabunPSK" pitchFamily="34" charset="-34"/>
                </a:rPr>
                <a:t> positive </a:t>
              </a:r>
              <a:r>
                <a:rPr lang="th-TH" sz="1200" dirty="0">
                  <a:latin typeface="THSarabunPSK" pitchFamily="34" charset="-34"/>
                  <a:cs typeface="THSarabunPSK" pitchFamily="34" charset="-34"/>
                </a:rPr>
                <a:t>และ </a:t>
              </a:r>
              <a:r>
                <a:rPr lang="en-US" sz="1200" dirty="0" err="1">
                  <a:latin typeface="THSarabunPSK" pitchFamily="34" charset="-34"/>
                  <a:cs typeface="THSarabunPSK" pitchFamily="34" charset="-34"/>
                </a:rPr>
                <a:t>HBsAg</a:t>
              </a:r>
              <a:r>
                <a:rPr lang="en-US" sz="1200" dirty="0">
                  <a:latin typeface="THSarabunPSK" pitchFamily="34" charset="-34"/>
                  <a:cs typeface="THSarabunPSK" pitchFamily="34" charset="-34"/>
                </a:rPr>
                <a:t>-negative </a:t>
              </a:r>
              <a:r>
                <a:rPr lang="th-TH" sz="1200" dirty="0">
                  <a:latin typeface="THSarabunPSK" pitchFamily="34" charset="-34"/>
                  <a:cs typeface="THSarabunPSK" pitchFamily="34" charset="-34"/>
                </a:rPr>
                <a:t>ที่ได้รับการรักษาด้วยยา </a:t>
              </a:r>
              <a:r>
                <a:rPr lang="en-US" sz="1200" dirty="0" smtClean="0">
                  <a:latin typeface="THSarabunPSK" pitchFamily="34" charset="-34"/>
                  <a:cs typeface="THSarabunPSK" pitchFamily="34" charset="-34"/>
                </a:rPr>
                <a:t>monoclonal </a:t>
              </a:r>
              <a:r>
                <a:rPr lang="en-US" sz="1200" dirty="0">
                  <a:latin typeface="THSarabunPSK" pitchFamily="34" charset="-34"/>
                  <a:cs typeface="THSarabunPSK" pitchFamily="34" charset="-34"/>
                </a:rPr>
                <a:t>antibody to CD20 </a:t>
              </a:r>
              <a:r>
                <a:rPr lang="th-TH" sz="1200" dirty="0">
                  <a:latin typeface="THSarabunPSK" pitchFamily="34" charset="-34"/>
                  <a:cs typeface="THSarabunPSK" pitchFamily="34" charset="-34"/>
                </a:rPr>
                <a:t>ได้แก่ </a:t>
              </a:r>
              <a:r>
                <a:rPr lang="en-US" sz="1200" dirty="0">
                  <a:latin typeface="THSarabunPSK" pitchFamily="34" charset="-34"/>
                  <a:cs typeface="THSarabunPSK" pitchFamily="34" charset="-34"/>
                </a:rPr>
                <a:t>Rituximab </a:t>
              </a:r>
              <a:r>
                <a:rPr lang="th-TH" sz="1200" dirty="0">
                  <a:latin typeface="THSarabunPSK" pitchFamily="34" charset="-34"/>
                  <a:cs typeface="THSarabunPSK" pitchFamily="34" charset="-34"/>
                </a:rPr>
                <a:t>หรือ ได้รับปลูกถ่าย</a:t>
              </a:r>
              <a:r>
                <a:rPr lang="th-TH" sz="1200" dirty="0" smtClean="0">
                  <a:latin typeface="THSarabunPSK" pitchFamily="34" charset="-34"/>
                  <a:cs typeface="THSarabunPSK" pitchFamily="34" charset="-34"/>
                </a:rPr>
                <a:t>อวัยวะจาก</a:t>
              </a:r>
              <a:r>
                <a:rPr lang="th-TH" sz="1200" dirty="0">
                  <a:latin typeface="THSarabunPSK" pitchFamily="34" charset="-34"/>
                  <a:cs typeface="THSarabunPSK" pitchFamily="34" charset="-34"/>
                </a:rPr>
                <a:t>ผู้บริจาคที่ตรวจ</a:t>
              </a:r>
              <a:r>
                <a:rPr lang="th-TH" sz="1200" dirty="0" smtClean="0">
                  <a:latin typeface="THSarabunPSK" pitchFamily="34" charset="-34"/>
                  <a:cs typeface="THSarabunPSK" pitchFamily="34" charset="-34"/>
                </a:rPr>
                <a:t>พบ</a:t>
              </a:r>
              <a:r>
                <a:rPr lang="en-US" sz="1200" dirty="0">
                  <a:latin typeface="THSarabunPSK" pitchFamily="34" charset="-34"/>
                  <a:cs typeface="THSarabunPSK" pitchFamily="34" charset="-34"/>
                </a:rPr>
                <a:t> </a:t>
              </a:r>
              <a:endParaRPr lang="en-US" sz="1200" dirty="0" smtClean="0">
                <a:latin typeface="THSarabunPSK" pitchFamily="34" charset="-34"/>
                <a:cs typeface="THSarabunPSK" pitchFamily="34" charset="-34"/>
              </a:endParaRPr>
            </a:p>
            <a:p>
              <a:r>
                <a:rPr lang="en-US" sz="1200" dirty="0" err="1" smtClean="0">
                  <a:latin typeface="THSarabunPSK" pitchFamily="34" charset="-34"/>
                  <a:cs typeface="THSarabunPSK" pitchFamily="34" charset="-34"/>
                </a:rPr>
                <a:t>HBsAg</a:t>
              </a:r>
              <a:r>
                <a:rPr lang="en-US" sz="1200" dirty="0" smtClean="0">
                  <a:latin typeface="THSarabunPSK" pitchFamily="34" charset="-34"/>
                  <a:cs typeface="THSarabunPSK" pitchFamily="34" charset="-34"/>
                </a:rPr>
                <a:t>-positive </a:t>
              </a:r>
              <a:r>
                <a:rPr lang="th-TH" sz="1200" dirty="0">
                  <a:latin typeface="THSarabunPSK" pitchFamily="34" charset="-34"/>
                  <a:cs typeface="THSarabunPSK" pitchFamily="34" charset="-34"/>
                </a:rPr>
                <a:t>หรือตรวจพบ </a:t>
              </a:r>
              <a:r>
                <a:rPr lang="en-US" sz="1200" dirty="0">
                  <a:latin typeface="THSarabunPSK" pitchFamily="34" charset="-34"/>
                  <a:cs typeface="THSarabunPSK" pitchFamily="34" charset="-34"/>
                </a:rPr>
                <a:t>anti-</a:t>
              </a:r>
              <a:r>
                <a:rPr lang="en-US" sz="1200" dirty="0" err="1">
                  <a:latin typeface="THSarabunPSK" pitchFamily="34" charset="-34"/>
                  <a:cs typeface="THSarabunPSK" pitchFamily="34" charset="-34"/>
                </a:rPr>
                <a:t>HBc</a:t>
              </a:r>
              <a:r>
                <a:rPr lang="en-US" sz="1200" dirty="0">
                  <a:latin typeface="THSarabunPSK" pitchFamily="34" charset="-34"/>
                  <a:cs typeface="THSarabunPSK" pitchFamily="34" charset="-34"/>
                </a:rPr>
                <a:t> positive </a:t>
              </a:r>
              <a:r>
                <a:rPr lang="th-TH" sz="1200" dirty="0">
                  <a:latin typeface="THSarabunPSK" pitchFamily="34" charset="-34"/>
                  <a:cs typeface="THSarabunPSK" pitchFamily="34" charset="-34"/>
                </a:rPr>
                <a:t>ร่วมกับ </a:t>
              </a:r>
              <a:r>
                <a:rPr lang="en-US" sz="1200" dirty="0" err="1" smtClean="0">
                  <a:latin typeface="THSarabunPSK" pitchFamily="34" charset="-34"/>
                  <a:cs typeface="THSarabunPSK" pitchFamily="34" charset="-34"/>
                </a:rPr>
                <a:t>HBsAg</a:t>
              </a:r>
              <a:r>
                <a:rPr lang="en-US" sz="1200" dirty="0" smtClean="0">
                  <a:latin typeface="THSarabunPSK" pitchFamily="34" charset="-34"/>
                  <a:cs typeface="THSarabunPSK" pitchFamily="34" charset="-34"/>
                </a:rPr>
                <a:t>-negative</a:t>
              </a:r>
              <a:r>
                <a:rPr lang="en-US" sz="1200" dirty="0">
                  <a:latin typeface="THSarabunPSK" pitchFamily="34" charset="-34"/>
                  <a:cs typeface="THSarabunPSK" pitchFamily="34" charset="-34"/>
                </a:rPr>
                <a:t/>
              </a:r>
              <a:br>
                <a:rPr lang="en-US" sz="1200" dirty="0">
                  <a:latin typeface="THSarabunPSK" pitchFamily="34" charset="-34"/>
                  <a:cs typeface="THSarabunPSK" pitchFamily="34" charset="-34"/>
                </a:rPr>
              </a:br>
              <a:r>
                <a:rPr lang="en-US" sz="1200" b="1" dirty="0">
                  <a:latin typeface="THSarabunPSK" pitchFamily="34" charset="-34"/>
                  <a:cs typeface="THSarabunPSK" pitchFamily="34" charset="-34"/>
                </a:rPr>
                <a:t>5. </a:t>
              </a:r>
              <a:r>
                <a:rPr lang="th-TH" sz="1200" dirty="0">
                  <a:latin typeface="THSarabunPSK" pitchFamily="34" charset="-34"/>
                  <a:cs typeface="THSarabunPSK" pitchFamily="34" charset="-34"/>
                </a:rPr>
                <a:t>ใช้เป็น </a:t>
              </a:r>
              <a:r>
                <a:rPr lang="en-US" sz="1200" dirty="0">
                  <a:latin typeface="THSarabunPSK" pitchFamily="34" charset="-34"/>
                  <a:cs typeface="THSarabunPSK" pitchFamily="34" charset="-34"/>
                </a:rPr>
                <a:t>alternative rescue therapy </a:t>
              </a:r>
              <a:r>
                <a:rPr lang="th-TH" sz="1200" dirty="0">
                  <a:latin typeface="THSarabunPSK" pitchFamily="34" charset="-34"/>
                  <a:cs typeface="THSarabunPSK" pitchFamily="34" charset="-34"/>
                </a:rPr>
                <a:t>ส </a:t>
              </a:r>
              <a:r>
                <a:rPr lang="th-TH" sz="1200" dirty="0" err="1">
                  <a:latin typeface="THSarabunPSK" pitchFamily="34" charset="-34"/>
                  <a:cs typeface="THSarabunPSK" pitchFamily="34" charset="-34"/>
                </a:rPr>
                <a:t>าหรับ</a:t>
              </a:r>
              <a:r>
                <a:rPr lang="th-TH" sz="1200" dirty="0">
                  <a:latin typeface="THSarabunPSK" pitchFamily="34" charset="-34"/>
                  <a:cs typeface="THSarabunPSK" pitchFamily="34" charset="-34"/>
                </a:rPr>
                <a:t>เด็กอายุ 12-18 ปี ที่ดื้อยา </a:t>
              </a:r>
              <a:r>
                <a:rPr lang="en-US" sz="1200" dirty="0" err="1">
                  <a:latin typeface="THSarabunPSK" pitchFamily="34" charset="-34"/>
                  <a:cs typeface="THSarabunPSK" pitchFamily="34" charset="-34"/>
                </a:rPr>
                <a:t>Entecavir</a:t>
              </a:r>
              <a:r>
                <a:rPr lang="en-US" sz="1200" dirty="0">
                  <a:latin typeface="THSarabunPSK" pitchFamily="34" charset="-34"/>
                  <a:cs typeface="THSarabunPSK" pitchFamily="34" charset="-34"/>
                </a:rPr>
                <a:t/>
              </a:r>
              <a:br>
                <a:rPr lang="en-US" sz="1200" dirty="0">
                  <a:latin typeface="THSarabunPSK" pitchFamily="34" charset="-34"/>
                  <a:cs typeface="THSarabunPSK" pitchFamily="34" charset="-34"/>
                </a:rPr>
              </a:br>
              <a:r>
                <a:rPr lang="th-TH" sz="1200" dirty="0">
                  <a:latin typeface="THSarabunPSK" pitchFamily="34" charset="-34"/>
                  <a:cs typeface="THSarabunPSK" pitchFamily="34" charset="-34"/>
                </a:rPr>
                <a:t>และไม่สามารถใช้ยา </a:t>
              </a:r>
              <a:r>
                <a:rPr lang="en-US" sz="1200" dirty="0" err="1">
                  <a:latin typeface="THSarabunPSK" pitchFamily="34" charset="-34"/>
                  <a:cs typeface="THSarabunPSK" pitchFamily="34" charset="-34"/>
                </a:rPr>
                <a:t>Tenofovir</a:t>
              </a:r>
              <a:r>
                <a:rPr lang="en-US" sz="1200" dirty="0">
                  <a:latin typeface="THSarabunPSK" pitchFamily="34" charset="-34"/>
                  <a:cs typeface="THSarabunPSK" pitchFamily="34" charset="-34"/>
                </a:rPr>
                <a:t> </a:t>
              </a:r>
              <a:r>
                <a:rPr lang="en-US" sz="1200" dirty="0" err="1">
                  <a:latin typeface="THSarabunPSK" pitchFamily="34" charset="-34"/>
                  <a:cs typeface="THSarabunPSK" pitchFamily="34" charset="-34"/>
                </a:rPr>
                <a:t>disoproxil</a:t>
              </a:r>
              <a:r>
                <a:rPr lang="en-US" sz="1200" dirty="0">
                  <a:latin typeface="THSarabunPSK" pitchFamily="34" charset="-34"/>
                  <a:cs typeface="THSarabunPSK" pitchFamily="34" charset="-34"/>
                </a:rPr>
                <a:t> </a:t>
              </a:r>
              <a:r>
                <a:rPr lang="en-US" sz="1200" dirty="0" err="1">
                  <a:latin typeface="THSarabunPSK" pitchFamily="34" charset="-34"/>
                  <a:cs typeface="THSarabunPSK" pitchFamily="34" charset="-34"/>
                </a:rPr>
                <a:t>fumarate</a:t>
              </a:r>
              <a:r>
                <a:rPr lang="en-US" sz="1200" dirty="0">
                  <a:latin typeface="THSarabunPSK" pitchFamily="34" charset="-34"/>
                  <a:cs typeface="THSarabunPSK" pitchFamily="34" charset="-34"/>
                </a:rPr>
                <a:t> (TDF) </a:t>
              </a:r>
              <a:r>
                <a:rPr lang="th-TH" sz="1200" dirty="0">
                  <a:latin typeface="THSarabunPSK" pitchFamily="34" charset="-34"/>
                  <a:cs typeface="THSarabunPSK" pitchFamily="34" charset="-34"/>
                </a:rPr>
                <a:t>ได้</a:t>
              </a:r>
              <a:r>
                <a:rPr lang="en-US" sz="1200" dirty="0">
                  <a:latin typeface="THSarabunPSK" pitchFamily="34" charset="-34"/>
                  <a:cs typeface="THSarabunPSK" pitchFamily="34" charset="-34"/>
                </a:rPr>
                <a:t> </a:t>
              </a:r>
              <a:endParaRPr lang="th-TH" sz="1200" dirty="0">
                <a:latin typeface="THSarabunPSK" pitchFamily="34" charset="-34"/>
                <a:cs typeface="THSarabunPSK" pitchFamily="34" charset="-34"/>
              </a:endParaRPr>
            </a:p>
            <a:p>
              <a:r>
                <a:rPr lang="th-TH" sz="1300" b="1" dirty="0" smtClean="0">
                  <a:latin typeface="THSarabunPSK" pitchFamily="34" charset="-34"/>
                  <a:cs typeface="THSarabunPSK" pitchFamily="34" charset="-34"/>
                </a:rPr>
                <a:t>               กลุ่ม</a:t>
              </a:r>
              <a:r>
                <a:rPr lang="th-TH" sz="1300" b="1" dirty="0">
                  <a:latin typeface="THSarabunPSK" pitchFamily="34" charset="-34"/>
                  <a:cs typeface="THSarabunPSK" pitchFamily="34" charset="-34"/>
                </a:rPr>
                <a:t>ยา </a:t>
              </a:r>
              <a:r>
                <a:rPr lang="th-TH" sz="1300" dirty="0" smtClean="0">
                  <a:latin typeface="THSarabunPSK" pitchFamily="34" charset="-34"/>
                  <a:cs typeface="THSarabunPSK" pitchFamily="34" charset="-34"/>
                </a:rPr>
                <a:t>: </a:t>
              </a:r>
              <a:r>
                <a:rPr lang="en-US" sz="1400" dirty="0">
                  <a:latin typeface="THSarabunPSK" pitchFamily="34" charset="-34"/>
                  <a:cs typeface="THSarabunPSK" pitchFamily="34" charset="-34"/>
                </a:rPr>
                <a:t>Antiviral drugs ;Viral hepatitis </a:t>
              </a:r>
              <a:endParaRPr lang="th-TH" sz="1300" dirty="0">
                <a:latin typeface="THSarabunPSK" pitchFamily="34" charset="-34"/>
                <a:cs typeface="THSarabunPSK" pitchFamily="34" charset="-34"/>
              </a:endParaRPr>
            </a:p>
            <a:p>
              <a:r>
                <a:rPr lang="th-TH" sz="1300" b="1" dirty="0" smtClean="0">
                  <a:latin typeface="THSarabunPSK" pitchFamily="34" charset="-34"/>
                  <a:cs typeface="THSarabunPSK" pitchFamily="34" charset="-34"/>
                </a:rPr>
                <a:t>               รูปแบบ</a:t>
              </a:r>
              <a:r>
                <a:rPr lang="th-TH" sz="1300" b="1" dirty="0">
                  <a:latin typeface="THSarabunPSK" pitchFamily="34" charset="-34"/>
                  <a:cs typeface="THSarabunPSK" pitchFamily="34" charset="-34"/>
                </a:rPr>
                <a:t>ยา</a:t>
              </a:r>
              <a:r>
                <a:rPr lang="en-US" sz="1300" b="1" dirty="0">
                  <a:latin typeface="THSarabunPSK" pitchFamily="34" charset="-34"/>
                  <a:cs typeface="THSarabunPSK" pitchFamily="34" charset="-34"/>
                </a:rPr>
                <a:t> </a:t>
              </a:r>
              <a:r>
                <a:rPr lang="en-US" sz="1300" dirty="0" smtClean="0">
                  <a:latin typeface="THSarabunPSK" pitchFamily="34" charset="-34"/>
                  <a:cs typeface="THSarabunPSK" pitchFamily="34" charset="-34"/>
                </a:rPr>
                <a:t>:Infections</a:t>
              </a:r>
              <a:endParaRPr lang="th-TH" sz="1300" dirty="0">
                <a:latin typeface="THSarabunPSK" pitchFamily="34" charset="-34"/>
                <a:cs typeface="THSarabunPSK" pitchFamily="34" charset="-34"/>
              </a:endParaRPr>
            </a:p>
          </p:txBody>
        </p:sp>
      </p:grpSp>
      <p:sp>
        <p:nvSpPr>
          <p:cNvPr id="17" name="สี่เหลี่ยมผืนผ้า 16"/>
          <p:cNvSpPr/>
          <p:nvPr/>
        </p:nvSpPr>
        <p:spPr>
          <a:xfrm>
            <a:off x="177667" y="10146851"/>
            <a:ext cx="7304756" cy="4702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107000"/>
              </a:lnSpc>
              <a:spcAft>
                <a:spcPts val="0"/>
              </a:spcAft>
            </a:pPr>
            <a:r>
              <a:rPr lang="th-TH" sz="800" b="1" dirty="0">
                <a:latin typeface="THSarabunPSK" pitchFamily="34" charset="-34"/>
                <a:ea typeface="Calibri" panose="020F0502020204030204" pitchFamily="34" charset="0"/>
                <a:cs typeface="THSarabunPSK" pitchFamily="34" charset="-34"/>
              </a:rPr>
              <a:t>เอกสารอ้างอิง</a:t>
            </a:r>
            <a:endParaRPr lang="en-US" sz="800" b="1" dirty="0">
              <a:latin typeface="THSarabunPSK" pitchFamily="34" charset="-34"/>
              <a:ea typeface="Calibri" panose="020F0502020204030204" pitchFamily="34" charset="0"/>
              <a:cs typeface="THSarabunPSK" pitchFamily="34" charset="-34"/>
            </a:endParaRPr>
          </a:p>
          <a:p>
            <a:r>
              <a:rPr lang="en-US" sz="800" dirty="0">
                <a:latin typeface="THSarabunPSK" pitchFamily="34" charset="-34"/>
                <a:cs typeface="THSarabunPSK" pitchFamily="34" charset="-34"/>
              </a:rPr>
              <a:t>1 https://www.mayoclinic.org/drugs-supplements/tenofovir-alafenamide-oral-route/side-effects/drg-20313020?p=1 </a:t>
            </a:r>
            <a:endParaRPr lang="en-US" sz="800" dirty="0" smtClean="0">
              <a:latin typeface="THSarabunPSK" pitchFamily="34" charset="-34"/>
              <a:cs typeface="THSarabunPSK" pitchFamily="34" charset="-34"/>
            </a:endParaRPr>
          </a:p>
          <a:p>
            <a:r>
              <a:rPr lang="en-US" sz="800" dirty="0" smtClean="0">
                <a:latin typeface="THSarabunPSK" pitchFamily="34" charset="-34"/>
                <a:cs typeface="THSarabunPSK" pitchFamily="34" charset="-34"/>
              </a:rPr>
              <a:t>2. </a:t>
            </a:r>
            <a:r>
              <a:rPr lang="th-TH" sz="800" dirty="0">
                <a:latin typeface="THSarabunPSK" pitchFamily="34" charset="-34"/>
                <a:cs typeface="THSarabunPSK" pitchFamily="34" charset="-34"/>
              </a:rPr>
              <a:t>จุฑารัตน์ </a:t>
            </a:r>
            <a:r>
              <a:rPr lang="th-TH" sz="800" dirty="0" err="1">
                <a:latin typeface="THSarabunPSK" pitchFamily="34" charset="-34"/>
                <a:cs typeface="THSarabunPSK" pitchFamily="34" charset="-34"/>
              </a:rPr>
              <a:t>ศสิว</a:t>
            </a:r>
            <a:r>
              <a:rPr lang="th-TH" sz="800" dirty="0">
                <a:latin typeface="THSarabunPSK" pitchFamily="34" charset="-34"/>
                <a:cs typeface="THSarabunPSK" pitchFamily="34" charset="-34"/>
              </a:rPr>
              <a:t>ชิราง</a:t>
            </a:r>
            <a:r>
              <a:rPr lang="th-TH" sz="800" dirty="0" err="1">
                <a:latin typeface="THSarabunPSK" pitchFamily="34" charset="-34"/>
                <a:cs typeface="THSarabunPSK" pitchFamily="34" charset="-34"/>
              </a:rPr>
              <a:t>กูล</a:t>
            </a:r>
            <a:r>
              <a:rPr lang="th-TH" sz="800" dirty="0">
                <a:latin typeface="THSarabunPSK" pitchFamily="34" charset="-34"/>
                <a:cs typeface="THSarabunPSK" pitchFamily="34" charset="-34"/>
              </a:rPr>
              <a:t>,</a:t>
            </a:r>
            <a:r>
              <a:rPr lang="th-TH" sz="800" dirty="0" err="1">
                <a:latin typeface="THSarabunPSK" pitchFamily="34" charset="-34"/>
                <a:cs typeface="THSarabunPSK" pitchFamily="34" charset="-34"/>
              </a:rPr>
              <a:t>ภญ</a:t>
            </a:r>
            <a:r>
              <a:rPr lang="th-TH" sz="800" dirty="0">
                <a:latin typeface="THSarabunPSK" pitchFamily="34" charset="-34"/>
                <a:cs typeface="THSarabunPSK" pitchFamily="34" charset="-34"/>
              </a:rPr>
              <a:t>,กลุ่มวิจัยและพัฒนาเภสัชกรรม, </a:t>
            </a:r>
            <a:r>
              <a:rPr lang="en-US" sz="800" dirty="0" err="1">
                <a:latin typeface="THSarabunPSK" pitchFamily="34" charset="-34"/>
                <a:cs typeface="THSarabunPSK" pitchFamily="34" charset="-34"/>
              </a:rPr>
              <a:t>Tenofovir</a:t>
            </a:r>
            <a:r>
              <a:rPr lang="en-US" sz="800" dirty="0">
                <a:latin typeface="THSarabunPSK" pitchFamily="34" charset="-34"/>
                <a:cs typeface="THSarabunPSK" pitchFamily="34" charset="-34"/>
              </a:rPr>
              <a:t> </a:t>
            </a:r>
            <a:r>
              <a:rPr lang="en-US" sz="800" dirty="0" err="1">
                <a:latin typeface="THSarabunPSK" pitchFamily="34" charset="-34"/>
                <a:cs typeface="THSarabunPSK" pitchFamily="34" charset="-34"/>
              </a:rPr>
              <a:t>Disoproxil</a:t>
            </a:r>
            <a:r>
              <a:rPr lang="en-US" sz="800" dirty="0">
                <a:latin typeface="THSarabunPSK" pitchFamily="34" charset="-34"/>
                <a:cs typeface="THSarabunPSK" pitchFamily="34" charset="-34"/>
              </a:rPr>
              <a:t> </a:t>
            </a:r>
            <a:r>
              <a:rPr lang="en-US" sz="800" dirty="0" err="1">
                <a:latin typeface="THSarabunPSK" pitchFamily="34" charset="-34"/>
                <a:cs typeface="THSarabunPSK" pitchFamily="34" charset="-34"/>
              </a:rPr>
              <a:t>Fumarate</a:t>
            </a:r>
            <a:r>
              <a:rPr lang="en-US" sz="800" dirty="0">
                <a:latin typeface="THSarabunPSK" pitchFamily="34" charset="-34"/>
                <a:cs typeface="THSarabunPSK" pitchFamily="34" charset="-34"/>
              </a:rPr>
              <a:t> (TDF) </a:t>
            </a:r>
            <a:r>
              <a:rPr lang="th-TH" sz="800" dirty="0">
                <a:latin typeface="THSarabunPSK" pitchFamily="34" charset="-34"/>
                <a:cs typeface="THSarabunPSK" pitchFamily="34" charset="-34"/>
              </a:rPr>
              <a:t>และ </a:t>
            </a:r>
            <a:r>
              <a:rPr lang="en-US" sz="800" dirty="0" err="1">
                <a:latin typeface="THSarabunPSK" pitchFamily="34" charset="-34"/>
                <a:cs typeface="THSarabunPSK" pitchFamily="34" charset="-34"/>
              </a:rPr>
              <a:t>Tenofovir</a:t>
            </a:r>
            <a:r>
              <a:rPr lang="en-US" sz="800" dirty="0">
                <a:latin typeface="THSarabunPSK" pitchFamily="34" charset="-34"/>
                <a:cs typeface="THSarabunPSK" pitchFamily="34" charset="-34"/>
              </a:rPr>
              <a:t> </a:t>
            </a:r>
            <a:r>
              <a:rPr lang="en-US" sz="800" dirty="0" err="1">
                <a:latin typeface="THSarabunPSK" pitchFamily="34" charset="-34"/>
                <a:cs typeface="THSarabunPSK" pitchFamily="34" charset="-34"/>
              </a:rPr>
              <a:t>Alafenamide</a:t>
            </a:r>
            <a:r>
              <a:rPr lang="en-US" sz="800" dirty="0">
                <a:latin typeface="THSarabunPSK" pitchFamily="34" charset="-34"/>
                <a:cs typeface="THSarabunPSK" pitchFamily="34" charset="-34"/>
              </a:rPr>
              <a:t> </a:t>
            </a:r>
            <a:r>
              <a:rPr lang="en-US" sz="800" dirty="0" err="1">
                <a:latin typeface="THSarabunPSK" pitchFamily="34" charset="-34"/>
                <a:cs typeface="THSarabunPSK" pitchFamily="34" charset="-34"/>
              </a:rPr>
              <a:t>Fumarate</a:t>
            </a:r>
            <a:r>
              <a:rPr lang="en-US" sz="800" dirty="0">
                <a:latin typeface="THSarabunPSK" pitchFamily="34" charset="-34"/>
                <a:cs typeface="THSarabunPSK" pitchFamily="34" charset="-34"/>
              </a:rPr>
              <a:t> (TAF), GPO R&amp;D Newsletter, </a:t>
            </a:r>
            <a:r>
              <a:rPr lang="th-TH" sz="800" dirty="0">
                <a:latin typeface="THSarabunPSK" pitchFamily="34" charset="-34"/>
                <a:cs typeface="THSarabunPSK" pitchFamily="34" charset="-34"/>
              </a:rPr>
              <a:t>ปีที่ 25 ฉบับที่ 1, ม.ค.-มี.ค.</a:t>
            </a:r>
            <a:r>
              <a:rPr lang="th-TH" sz="800" dirty="0" smtClean="0">
                <a:latin typeface="THSarabunPSK" pitchFamily="34" charset="-34"/>
                <a:cs typeface="THSarabunPSK" pitchFamily="34" charset="-34"/>
              </a:rPr>
              <a:t>2561</a:t>
            </a:r>
            <a:endParaRPr lang="th-TH" sz="800" dirty="0">
              <a:latin typeface="THSarabunPSK" pitchFamily="34" charset="-34"/>
              <a:cs typeface="THSarabunPSK" pitchFamily="34" charset="-34"/>
            </a:endParaRPr>
          </a:p>
        </p:txBody>
      </p:sp>
      <p:sp>
        <p:nvSpPr>
          <p:cNvPr id="25" name="สี่เหลี่ยมผืนผ้า 24">
            <a:extLst>
              <a:ext uri="{FF2B5EF4-FFF2-40B4-BE49-F238E27FC236}">
                <a16:creationId xmlns:a16="http://schemas.microsoft.com/office/drawing/2014/main" xmlns="" id="{FA8835C9-2D49-4F33-B0A3-72707B66185F}"/>
              </a:ext>
            </a:extLst>
          </p:cNvPr>
          <p:cNvSpPr/>
          <p:nvPr/>
        </p:nvSpPr>
        <p:spPr>
          <a:xfrm>
            <a:off x="60164" y="50435"/>
            <a:ext cx="7442522" cy="10638203"/>
          </a:xfrm>
          <a:prstGeom prst="rect">
            <a:avLst/>
          </a:prstGeom>
          <a:noFill/>
          <a:ln w="127000" cmpd="thickThin">
            <a:solidFill>
              <a:srgbClr val="3857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สี่เหลี่ยมผืนผ้า 11">
            <a:extLst>
              <a:ext uri="{FF2B5EF4-FFF2-40B4-BE49-F238E27FC236}">
                <a16:creationId xmlns:a16="http://schemas.microsoft.com/office/drawing/2014/main" xmlns="" id="{9FB7CB41-4574-43A5-8E1B-7E35229F60E6}"/>
              </a:ext>
            </a:extLst>
          </p:cNvPr>
          <p:cNvSpPr/>
          <p:nvPr/>
        </p:nvSpPr>
        <p:spPr>
          <a:xfrm>
            <a:off x="6011774" y="1535058"/>
            <a:ext cx="1431939" cy="368514"/>
          </a:xfrm>
          <a:prstGeom prst="rect">
            <a:avLst/>
          </a:prstGeom>
          <a:solidFill>
            <a:srgbClr val="548235"/>
          </a:solidFill>
        </p:spPr>
        <p:txBody>
          <a:bodyPr wrap="square">
            <a:spAutoFit/>
          </a:bodyPr>
          <a:lstStyle/>
          <a:p>
            <a:pPr algn="r"/>
            <a:r>
              <a:rPr lang="th-TH" b="1" dirty="0">
                <a:solidFill>
                  <a:schemeClr val="bg1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ฉบับที่ </a:t>
            </a:r>
            <a:r>
              <a:rPr lang="en-US" b="1" smtClean="0">
                <a:solidFill>
                  <a:schemeClr val="bg1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15 </a:t>
            </a:r>
            <a:r>
              <a:rPr lang="en-US" b="1" dirty="0">
                <a:solidFill>
                  <a:schemeClr val="bg1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/</a:t>
            </a:r>
            <a:r>
              <a:rPr lang="th-TH" b="1" dirty="0">
                <a:solidFill>
                  <a:schemeClr val="bg1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</a:t>
            </a:r>
            <a:r>
              <a:rPr lang="th-TH" b="1" dirty="0" smtClean="0">
                <a:solidFill>
                  <a:schemeClr val="bg1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2566</a:t>
            </a:r>
            <a:endParaRPr lang="en-US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19B0F023-C59F-4B56-85CE-414F8E84DBA7}"/>
              </a:ext>
            </a:extLst>
          </p:cNvPr>
          <p:cNvGrpSpPr/>
          <p:nvPr/>
        </p:nvGrpSpPr>
        <p:grpSpPr>
          <a:xfrm>
            <a:off x="4459969" y="3455329"/>
            <a:ext cx="2898680" cy="903966"/>
            <a:chOff x="-86247" y="3980847"/>
            <a:chExt cx="4076521" cy="455033"/>
          </a:xfrm>
        </p:grpSpPr>
        <p:sp>
          <p:nvSpPr>
            <p:cNvPr id="2" name="สี่เหลี่ยมผืนผ้า: มุมมน 1">
              <a:extLst>
                <a:ext uri="{FF2B5EF4-FFF2-40B4-BE49-F238E27FC236}">
                  <a16:creationId xmlns:a16="http://schemas.microsoft.com/office/drawing/2014/main" xmlns="" id="{16E95E27-45FF-4AAA-B1F4-0B907FAD624E}"/>
                </a:ext>
              </a:extLst>
            </p:cNvPr>
            <p:cNvSpPr/>
            <p:nvPr/>
          </p:nvSpPr>
          <p:spPr>
            <a:xfrm>
              <a:off x="-86247" y="4107401"/>
              <a:ext cx="4076521" cy="328479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28" name="สี่เหลี่ยมผืนผ้า 27"/>
            <p:cNvSpPr/>
            <p:nvPr/>
          </p:nvSpPr>
          <p:spPr>
            <a:xfrm>
              <a:off x="-65854" y="4147789"/>
              <a:ext cx="4035178" cy="2633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h-TH" sz="1400" dirty="0" smtClean="0">
                  <a:latin typeface="THSarabunPSK" pitchFamily="34" charset="-34"/>
                  <a:cs typeface="THSarabunPSK" pitchFamily="34" charset="-34"/>
                </a:rPr>
                <a:t>ใช้</a:t>
              </a:r>
              <a:r>
                <a:rPr lang="th-TH" sz="1400" dirty="0">
                  <a:latin typeface="THSarabunPSK" pitchFamily="34" charset="-34"/>
                  <a:cs typeface="THSarabunPSK" pitchFamily="34" charset="-34"/>
                </a:rPr>
                <a:t>ในการรักษาการติดเชื้อ</a:t>
              </a:r>
              <a:r>
                <a:rPr lang="th-TH" sz="1400" dirty="0" err="1">
                  <a:latin typeface="THSarabunPSK" pitchFamily="34" charset="-34"/>
                  <a:cs typeface="THSarabunPSK" pitchFamily="34" charset="-34"/>
                </a:rPr>
                <a:t>ไวรัส</a:t>
              </a:r>
              <a:r>
                <a:rPr lang="th-TH" sz="1400" dirty="0">
                  <a:latin typeface="THSarabunPSK" pitchFamily="34" charset="-34"/>
                  <a:cs typeface="THSarabunPSK" pitchFamily="34" charset="-34"/>
                </a:rPr>
                <a:t>ตับอักเสบบีชนิดเรื้อรังในผู้ที่มีอายุ 12 ปีขึ้นไป และมีน้ำหนักอย่างน้อย 35 </a:t>
              </a:r>
              <a:r>
                <a:rPr lang="th-TH" sz="1400" dirty="0" smtClean="0">
                  <a:latin typeface="THSarabunPSK" pitchFamily="34" charset="-34"/>
                  <a:cs typeface="THSarabunPSK" pitchFamily="34" charset="-34"/>
                </a:rPr>
                <a:t>กิโลกรัม</a:t>
              </a:r>
              <a:endParaRPr lang="th-TH" sz="1400" dirty="0">
                <a:latin typeface="THSarabunPSK" pitchFamily="34" charset="-34"/>
                <a:cs typeface="THSarabunPSK" pitchFamily="34" charset="-34"/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xmlns="" id="{EDD2A30E-9D57-4C07-AA49-C400F1430BB4}"/>
                </a:ext>
              </a:extLst>
            </p:cNvPr>
            <p:cNvGrpSpPr/>
            <p:nvPr/>
          </p:nvGrpSpPr>
          <p:grpSpPr>
            <a:xfrm>
              <a:off x="1253689" y="3980847"/>
              <a:ext cx="1446091" cy="325814"/>
              <a:chOff x="1252438" y="3979981"/>
              <a:chExt cx="1446091" cy="325814"/>
            </a:xfrm>
          </p:grpSpPr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xmlns="" id="{5BFE57A9-7A27-4BD9-BA8E-3E74C847BA28}"/>
                  </a:ext>
                </a:extLst>
              </p:cNvPr>
              <p:cNvSpPr/>
              <p:nvPr/>
            </p:nvSpPr>
            <p:spPr>
              <a:xfrm>
                <a:off x="1252438" y="3998162"/>
                <a:ext cx="1446091" cy="154114"/>
              </a:xfrm>
              <a:prstGeom prst="roundRect">
                <a:avLst>
                  <a:gd name="adj" fmla="val 5000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400" b="1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xmlns="" id="{EB45E9F6-80E8-471E-8F15-11442ABB2879}"/>
                  </a:ext>
                </a:extLst>
              </p:cNvPr>
              <p:cNvSpPr txBox="1"/>
              <p:nvPr/>
            </p:nvSpPr>
            <p:spPr>
              <a:xfrm>
                <a:off x="1399912" y="3979981"/>
                <a:ext cx="1188549" cy="3258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th-TH" sz="1600" b="1" dirty="0">
                    <a:solidFill>
                      <a:schemeClr val="bg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ข้อบ่งใช้ </a:t>
                </a:r>
              </a:p>
            </p:txBody>
          </p:sp>
        </p:grp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C1FD6911-8000-42FC-A23B-7D5207CA50ED}"/>
              </a:ext>
            </a:extLst>
          </p:cNvPr>
          <p:cNvGrpSpPr/>
          <p:nvPr/>
        </p:nvGrpSpPr>
        <p:grpSpPr>
          <a:xfrm>
            <a:off x="248322" y="7690142"/>
            <a:ext cx="3643858" cy="1295696"/>
            <a:chOff x="4158263" y="4529884"/>
            <a:chExt cx="3075816" cy="3487212"/>
          </a:xfrm>
        </p:grpSpPr>
        <p:sp>
          <p:nvSpPr>
            <p:cNvPr id="23" name="สี่เหลี่ยมผืนผ้า: มุมมน 22">
              <a:extLst>
                <a:ext uri="{FF2B5EF4-FFF2-40B4-BE49-F238E27FC236}">
                  <a16:creationId xmlns:a16="http://schemas.microsoft.com/office/drawing/2014/main" xmlns="" id="{66967D18-2C8E-4C5C-8EB7-CB50B4EBAD4A}"/>
                </a:ext>
              </a:extLst>
            </p:cNvPr>
            <p:cNvSpPr/>
            <p:nvPr/>
          </p:nvSpPr>
          <p:spPr>
            <a:xfrm>
              <a:off x="4158263" y="4897520"/>
              <a:ext cx="2950900" cy="3119576"/>
            </a:xfrm>
            <a:prstGeom prst="roundRect">
              <a:avLst>
                <a:gd name="adj" fmla="val 12528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8" name="สี่เหลี่ยมผืนผ้า 7"/>
            <p:cNvSpPr/>
            <p:nvPr/>
          </p:nvSpPr>
          <p:spPr>
            <a:xfrm>
              <a:off x="4443793" y="4983079"/>
              <a:ext cx="2790286" cy="3680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sz="1400" dirty="0" smtClean="0">
                  <a:latin typeface="TH SarabunPSK" pitchFamily="34" charset="-34"/>
                  <a:cs typeface="TH SarabunPSK" pitchFamily="34" charset="-34"/>
                </a:rPr>
                <a:t> </a:t>
              </a:r>
              <a:endParaRPr lang="th-TH" sz="1400" dirty="0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xmlns="" id="{7E798BA7-A224-4F82-ACEE-42ABCC7C1E82}"/>
                </a:ext>
              </a:extLst>
            </p:cNvPr>
            <p:cNvSpPr/>
            <p:nvPr/>
          </p:nvSpPr>
          <p:spPr>
            <a:xfrm>
              <a:off x="4847915" y="4615712"/>
              <a:ext cx="1631534" cy="647414"/>
            </a:xfrm>
            <a:prstGeom prst="roundRect">
              <a:avLst>
                <a:gd name="adj" fmla="val 50000"/>
              </a:avLst>
            </a:prstGeom>
            <a:solidFill>
              <a:srgbClr val="5482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641C0216-99AB-4FB0-9C75-993E56E0207E}"/>
                </a:ext>
              </a:extLst>
            </p:cNvPr>
            <p:cNvSpPr txBox="1"/>
            <p:nvPr/>
          </p:nvSpPr>
          <p:spPr>
            <a:xfrm>
              <a:off x="4745538" y="4529884"/>
              <a:ext cx="1606320" cy="77653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th-TH" sz="1600" b="1" dirty="0" smtClean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   กลไก</a:t>
              </a:r>
              <a:r>
                <a:rPr lang="th-TH" sz="16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การออกฤทธิ์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xmlns="" id="{8238BA19-1CD9-440E-9487-EC0328A2B286}"/>
              </a:ext>
            </a:extLst>
          </p:cNvPr>
          <p:cNvGrpSpPr/>
          <p:nvPr/>
        </p:nvGrpSpPr>
        <p:grpSpPr>
          <a:xfrm>
            <a:off x="3425991" y="8929478"/>
            <a:ext cx="3973523" cy="1185373"/>
            <a:chOff x="198377" y="8694547"/>
            <a:chExt cx="4471501" cy="868038"/>
          </a:xfrm>
        </p:grpSpPr>
        <p:sp>
          <p:nvSpPr>
            <p:cNvPr id="51" name="สี่เหลี่ยมผืนผ้า: มุมมน 6">
              <a:extLst>
                <a:ext uri="{FF2B5EF4-FFF2-40B4-BE49-F238E27FC236}">
                  <a16:creationId xmlns:a16="http://schemas.microsoft.com/office/drawing/2014/main" xmlns="" id="{347D0942-18CC-40AC-B435-7AB6B0C61C0F}"/>
                </a:ext>
              </a:extLst>
            </p:cNvPr>
            <p:cNvSpPr/>
            <p:nvPr/>
          </p:nvSpPr>
          <p:spPr>
            <a:xfrm>
              <a:off x="198377" y="8822954"/>
              <a:ext cx="4471501" cy="739631"/>
            </a:xfrm>
            <a:prstGeom prst="roundRect">
              <a:avLst/>
            </a:prstGeom>
            <a:solidFill>
              <a:srgbClr val="C5EC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00" dirty="0"/>
            </a:p>
          </p:txBody>
        </p:sp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xmlns="" id="{59D6B88B-1DE3-4DA7-AAC6-FACE4366E0C7}"/>
                </a:ext>
              </a:extLst>
            </p:cNvPr>
            <p:cNvSpPr/>
            <p:nvPr/>
          </p:nvSpPr>
          <p:spPr>
            <a:xfrm>
              <a:off x="1748915" y="8717965"/>
              <a:ext cx="1685655" cy="201784"/>
            </a:xfrm>
            <a:prstGeom prst="roundRect">
              <a:avLst>
                <a:gd name="adj" fmla="val 50000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xmlns="" id="{E27243B6-966A-436A-AB51-999F5AB38468}"/>
                </a:ext>
              </a:extLst>
            </p:cNvPr>
            <p:cNvSpPr txBox="1"/>
            <p:nvPr/>
          </p:nvSpPr>
          <p:spPr>
            <a:xfrm>
              <a:off x="1654686" y="8694547"/>
              <a:ext cx="1893448" cy="2253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th-TH" sz="14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อันตรกิริยาระหว่างยา </a:t>
              </a:r>
              <a:endParaRPr lang="en-US" sz="1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xmlns="" id="{51D9EA85-FDF7-4AE0-8771-BA4433BEAC77}"/>
              </a:ext>
            </a:extLst>
          </p:cNvPr>
          <p:cNvGrpSpPr/>
          <p:nvPr/>
        </p:nvGrpSpPr>
        <p:grpSpPr>
          <a:xfrm>
            <a:off x="3892180" y="7926905"/>
            <a:ext cx="3515294" cy="892853"/>
            <a:chOff x="237121" y="8707130"/>
            <a:chExt cx="4622771" cy="1289727"/>
          </a:xfrm>
        </p:grpSpPr>
        <p:grpSp>
          <p:nvGrpSpPr>
            <p:cNvPr id="56" name="กลุ่ม 23">
              <a:extLst>
                <a:ext uri="{FF2B5EF4-FFF2-40B4-BE49-F238E27FC236}">
                  <a16:creationId xmlns:a16="http://schemas.microsoft.com/office/drawing/2014/main" xmlns="" id="{42032080-5E04-49C0-99A8-7E867BB40597}"/>
                </a:ext>
              </a:extLst>
            </p:cNvPr>
            <p:cNvGrpSpPr/>
            <p:nvPr/>
          </p:nvGrpSpPr>
          <p:grpSpPr>
            <a:xfrm>
              <a:off x="237121" y="9037622"/>
              <a:ext cx="4622771" cy="959235"/>
              <a:chOff x="390750" y="5854813"/>
              <a:chExt cx="4692106" cy="1408042"/>
            </a:xfrm>
          </p:grpSpPr>
          <p:sp>
            <p:nvSpPr>
              <p:cNvPr id="59" name="สี่เหลี่ยมผืนผ้า: มุมมน 6">
                <a:extLst>
                  <a:ext uri="{FF2B5EF4-FFF2-40B4-BE49-F238E27FC236}">
                    <a16:creationId xmlns:a16="http://schemas.microsoft.com/office/drawing/2014/main" xmlns="" id="{6D182403-4BB3-45FC-9EBB-FCCD2C2821D3}"/>
                  </a:ext>
                </a:extLst>
              </p:cNvPr>
              <p:cNvSpPr/>
              <p:nvPr/>
            </p:nvSpPr>
            <p:spPr>
              <a:xfrm>
                <a:off x="390750" y="5864751"/>
                <a:ext cx="4592861" cy="1398104"/>
              </a:xfrm>
              <a:prstGeom prst="roundRect">
                <a:avLst>
                  <a:gd name="adj" fmla="val 8902"/>
                </a:avLst>
              </a:prstGeom>
              <a:solidFill>
                <a:srgbClr val="C5ECFF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/>
              </a:p>
            </p:txBody>
          </p:sp>
          <p:sp>
            <p:nvSpPr>
              <p:cNvPr id="60" name="สี่เหลี่ยมผืนผ้า 9">
                <a:extLst>
                  <a:ext uri="{FF2B5EF4-FFF2-40B4-BE49-F238E27FC236}">
                    <a16:creationId xmlns:a16="http://schemas.microsoft.com/office/drawing/2014/main" xmlns="" id="{2A1160D0-529F-4BD5-8A05-DF2533137CA7}"/>
                  </a:ext>
                </a:extLst>
              </p:cNvPr>
              <p:cNvSpPr/>
              <p:nvPr/>
            </p:nvSpPr>
            <p:spPr>
              <a:xfrm>
                <a:off x="390750" y="5854813"/>
                <a:ext cx="4692106" cy="3513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79388" indent="-179388" algn="thaiDist">
                  <a:buFont typeface="Courier New" panose="02070309020205020404" pitchFamily="49" charset="0"/>
                  <a:buChar char="o"/>
                </a:pPr>
                <a:endParaRPr lang="th-TH" sz="1100" dirty="0">
                  <a:solidFill>
                    <a:sysClr val="windowText" lastClr="000000"/>
                  </a:solidFill>
                  <a:latin typeface="TH SarabunPSK" pitchFamily="34" charset="-34"/>
                  <a:cs typeface="TH SarabunPSK" pitchFamily="34" charset="-34"/>
                </a:endParaRPr>
              </a:p>
            </p:txBody>
          </p:sp>
        </p:grpSp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xmlns="" id="{A6404EE1-D950-4A0E-83B3-49CE5ADEC602}"/>
                </a:ext>
              </a:extLst>
            </p:cNvPr>
            <p:cNvSpPr/>
            <p:nvPr/>
          </p:nvSpPr>
          <p:spPr>
            <a:xfrm>
              <a:off x="1265958" y="8825790"/>
              <a:ext cx="2732591" cy="451165"/>
            </a:xfrm>
            <a:prstGeom prst="roundRect">
              <a:avLst>
                <a:gd name="adj" fmla="val 50000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xmlns="" id="{F157DA95-A165-4D09-AADD-0D3AC481F0DF}"/>
                </a:ext>
              </a:extLst>
            </p:cNvPr>
            <p:cNvSpPr txBox="1"/>
            <p:nvPr/>
          </p:nvSpPr>
          <p:spPr>
            <a:xfrm>
              <a:off x="1153308" y="8707130"/>
              <a:ext cx="3114523" cy="28030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th-TH" sz="16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อาการไม่พึง</a:t>
              </a:r>
              <a:r>
                <a:rPr lang="th-TH" sz="1600" b="1" dirty="0" smtClean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ประสงค์</a:t>
              </a:r>
              <a:endParaRPr lang="th-TH" sz="1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xmlns="" id="{F62B9A87-6D36-4931-9E5E-7A59CC554EF1}"/>
              </a:ext>
            </a:extLst>
          </p:cNvPr>
          <p:cNvGrpSpPr/>
          <p:nvPr/>
        </p:nvGrpSpPr>
        <p:grpSpPr>
          <a:xfrm>
            <a:off x="455961" y="9005523"/>
            <a:ext cx="2879162" cy="1122667"/>
            <a:chOff x="217546" y="7449597"/>
            <a:chExt cx="3971741" cy="1055268"/>
          </a:xfrm>
        </p:grpSpPr>
        <p:sp>
          <p:nvSpPr>
            <p:cNvPr id="69" name="สี่เหลี่ยมผืนผ้า: มุมมน 19">
              <a:extLst>
                <a:ext uri="{FF2B5EF4-FFF2-40B4-BE49-F238E27FC236}">
                  <a16:creationId xmlns:a16="http://schemas.microsoft.com/office/drawing/2014/main" xmlns="" id="{BE6B34E9-B63F-4260-9684-E49DFB230002}"/>
                </a:ext>
              </a:extLst>
            </p:cNvPr>
            <p:cNvSpPr/>
            <p:nvPr/>
          </p:nvSpPr>
          <p:spPr>
            <a:xfrm>
              <a:off x="217546" y="7638713"/>
              <a:ext cx="3922357" cy="866152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70" name="สี่เหลี่ยมผืนผ้า 4">
              <a:extLst>
                <a:ext uri="{FF2B5EF4-FFF2-40B4-BE49-F238E27FC236}">
                  <a16:creationId xmlns:a16="http://schemas.microsoft.com/office/drawing/2014/main" xmlns="" id="{49C4A0AB-5AEF-4322-8D62-177DF6AFE52A}"/>
                </a:ext>
              </a:extLst>
            </p:cNvPr>
            <p:cNvSpPr/>
            <p:nvPr/>
          </p:nvSpPr>
          <p:spPr>
            <a:xfrm>
              <a:off x="281276" y="7668067"/>
              <a:ext cx="3908011" cy="1665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thaiDist">
                <a:lnSpc>
                  <a:spcPct val="107000"/>
                </a:lnSpc>
              </a:pPr>
              <a:endParaRPr lang="th-TH" sz="1400" dirty="0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71" name="Rectangle: Rounded Corners 70">
              <a:extLst>
                <a:ext uri="{FF2B5EF4-FFF2-40B4-BE49-F238E27FC236}">
                  <a16:creationId xmlns:a16="http://schemas.microsoft.com/office/drawing/2014/main" xmlns="" id="{22E316CB-7B03-4B3F-9E47-9703C5C2AD5A}"/>
                </a:ext>
              </a:extLst>
            </p:cNvPr>
            <p:cNvSpPr/>
            <p:nvPr/>
          </p:nvSpPr>
          <p:spPr>
            <a:xfrm>
              <a:off x="990190" y="7498593"/>
              <a:ext cx="2514547" cy="235159"/>
            </a:xfrm>
            <a:prstGeom prst="roundRect">
              <a:avLst>
                <a:gd name="adj" fmla="val 5000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xmlns="" id="{6C96FCD4-55B4-4915-88BC-3B0836878031}"/>
                </a:ext>
              </a:extLst>
            </p:cNvPr>
            <p:cNvSpPr txBox="1"/>
            <p:nvPr/>
          </p:nvSpPr>
          <p:spPr>
            <a:xfrm>
              <a:off x="883179" y="7449597"/>
              <a:ext cx="2604004" cy="28930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th-TH" sz="1400" b="1" dirty="0" smtClean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หญิงตั้งครรภ์/ให้</a:t>
              </a:r>
              <a:r>
                <a:rPr lang="th-TH" sz="14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นมบุตร</a:t>
              </a:r>
            </a:p>
          </p:txBody>
        </p:sp>
      </p:grpSp>
      <p:grpSp>
        <p:nvGrpSpPr>
          <p:cNvPr id="79" name="Group 44">
            <a:extLst>
              <a:ext uri="{FF2B5EF4-FFF2-40B4-BE49-F238E27FC236}">
                <a16:creationId xmlns:a16="http://schemas.microsoft.com/office/drawing/2014/main" xmlns="" id="{8238BA19-1CD9-440E-9487-EC0328A2B286}"/>
              </a:ext>
            </a:extLst>
          </p:cNvPr>
          <p:cNvGrpSpPr/>
          <p:nvPr/>
        </p:nvGrpSpPr>
        <p:grpSpPr>
          <a:xfrm>
            <a:off x="4311520" y="4419999"/>
            <a:ext cx="3021600" cy="3397400"/>
            <a:chOff x="157331" y="10344338"/>
            <a:chExt cx="3411713" cy="2719724"/>
          </a:xfrm>
        </p:grpSpPr>
        <p:sp>
          <p:nvSpPr>
            <p:cNvPr id="83" name="สี่เหลี่ยมผืนผ้า: มุมมน 6">
              <a:extLst>
                <a:ext uri="{FF2B5EF4-FFF2-40B4-BE49-F238E27FC236}">
                  <a16:creationId xmlns:a16="http://schemas.microsoft.com/office/drawing/2014/main" xmlns="" id="{347D0942-18CC-40AC-B435-7AB6B0C61C0F}"/>
                </a:ext>
              </a:extLst>
            </p:cNvPr>
            <p:cNvSpPr/>
            <p:nvPr/>
          </p:nvSpPr>
          <p:spPr>
            <a:xfrm>
              <a:off x="157331" y="10509661"/>
              <a:ext cx="3411713" cy="2554401"/>
            </a:xfrm>
            <a:prstGeom prst="roundRect">
              <a:avLst/>
            </a:prstGeom>
            <a:solidFill>
              <a:srgbClr val="C5EC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00" dirty="0"/>
            </a:p>
          </p:txBody>
        </p:sp>
        <p:sp>
          <p:nvSpPr>
            <p:cNvPr id="81" name="Rectangle: Rounded Corners 52">
              <a:extLst>
                <a:ext uri="{FF2B5EF4-FFF2-40B4-BE49-F238E27FC236}">
                  <a16:creationId xmlns:a16="http://schemas.microsoft.com/office/drawing/2014/main" xmlns="" id="{59D6B88B-1DE3-4DA7-AAC6-FACE4366E0C7}"/>
                </a:ext>
              </a:extLst>
            </p:cNvPr>
            <p:cNvSpPr/>
            <p:nvPr/>
          </p:nvSpPr>
          <p:spPr>
            <a:xfrm>
              <a:off x="989558" y="10381160"/>
              <a:ext cx="1822052" cy="237538"/>
            </a:xfrm>
            <a:prstGeom prst="roundRect">
              <a:avLst>
                <a:gd name="adj" fmla="val 50000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xmlns="" id="{E27243B6-966A-436A-AB51-999F5AB38468}"/>
                </a:ext>
              </a:extLst>
            </p:cNvPr>
            <p:cNvSpPr txBox="1"/>
            <p:nvPr/>
          </p:nvSpPr>
          <p:spPr>
            <a:xfrm>
              <a:off x="983759" y="10344338"/>
              <a:ext cx="1838220" cy="3254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th-TH" sz="1600" b="1" dirty="0" smtClean="0">
                  <a:solidFill>
                    <a:schemeClr val="bg1"/>
                  </a:solidFill>
                  <a:latin typeface="TH SarabunPSK" pitchFamily="34" charset="-34"/>
                  <a:cs typeface="TH SarabunPSK" pitchFamily="34" charset="-34"/>
                </a:rPr>
                <a:t>ขนาดยา</a:t>
              </a:r>
              <a:endParaRPr lang="en-US" sz="1600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</p:grp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2898775" y="6194425"/>
            <a:ext cx="756285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ngsana New" pitchFamily="18" charset="-34"/>
              </a:rPr>
              <a:t/>
            </a:r>
            <a:br>
              <a:rPr kumimoji="0" lang="th-TH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ngsana New" pitchFamily="18" charset="-34"/>
              </a:rPr>
            </a:br>
            <a:endParaRPr kumimoji="0" lang="th-TH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33" name="สี่เหลี่ยมผืนผ้า 32"/>
          <p:cNvSpPr/>
          <p:nvPr/>
        </p:nvSpPr>
        <p:spPr>
          <a:xfrm>
            <a:off x="-5087666" y="1022216"/>
            <a:ext cx="324823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TH SarabunPSK" pitchFamily="34" charset="-34"/>
                <a:cs typeface="TH SarabunPSK" pitchFamily="34" charset="-34"/>
              </a:rPr>
              <a:t>-</a:t>
            </a:r>
            <a:endParaRPr lang="th-TH" sz="14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4" name="สี่เหลี่ยมผืนผ้า 23"/>
          <p:cNvSpPr/>
          <p:nvPr/>
        </p:nvSpPr>
        <p:spPr>
          <a:xfrm>
            <a:off x="3931619" y="8310710"/>
            <a:ext cx="34270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200" dirty="0">
                <a:latin typeface="THSarabunPSK" pitchFamily="34" charset="-34"/>
                <a:cs typeface="THSarabunPSK" pitchFamily="34" charset="-34"/>
              </a:rPr>
              <a:t>ปวดศีรษะ วิงเวียนศีรษะ ท้องเสีย อาเจียน คลื่นไส้ ปวดท้อง อ่อนเพลีย </a:t>
            </a:r>
            <a:r>
              <a:rPr lang="th-TH" sz="1200" dirty="0" smtClean="0">
                <a:latin typeface="THSarabunPSK" pitchFamily="34" charset="-34"/>
                <a:cs typeface="THSarabunPSK" pitchFamily="34" charset="-34"/>
              </a:rPr>
              <a:t>ปวดข้อ </a:t>
            </a:r>
            <a:r>
              <a:rPr lang="th-TH" sz="1200" dirty="0">
                <a:latin typeface="THSarabunPSK" pitchFamily="34" charset="-34"/>
                <a:cs typeface="THSarabunPSK" pitchFamily="34" charset="-34"/>
              </a:rPr>
              <a:t>ผื่น คัน ค่าเอนไซม์ตับ (</a:t>
            </a:r>
            <a:r>
              <a:rPr lang="en-US" sz="1200" dirty="0">
                <a:latin typeface="THSarabunPSK" pitchFamily="34" charset="-34"/>
                <a:cs typeface="THSarabunPSK" pitchFamily="34" charset="-34"/>
              </a:rPr>
              <a:t>ALT) </a:t>
            </a:r>
            <a:r>
              <a:rPr lang="th-TH" sz="1200" dirty="0">
                <a:latin typeface="THSarabunPSK" pitchFamily="34" charset="-34"/>
                <a:cs typeface="THSarabunPSK" pitchFamily="34" charset="-34"/>
              </a:rPr>
              <a:t>สูงขึ้น</a:t>
            </a:r>
            <a:endParaRPr lang="en-US" sz="1200" dirty="0">
              <a:latin typeface="THSarabunPSK" pitchFamily="34" charset="-34"/>
              <a:cs typeface="THSarabunPSK" pitchFamily="34" charset="-34"/>
            </a:endParaRPr>
          </a:p>
        </p:txBody>
      </p:sp>
      <p:sp>
        <p:nvSpPr>
          <p:cNvPr id="26" name="สี่เหลี่ยมผืนผ้า 25"/>
          <p:cNvSpPr/>
          <p:nvPr/>
        </p:nvSpPr>
        <p:spPr>
          <a:xfrm>
            <a:off x="571186" y="9283854"/>
            <a:ext cx="28542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latin typeface="TH SarabunPSK" pitchFamily="34" charset="-34"/>
                <a:cs typeface="TH SarabunPSK" pitchFamily="34" charset="-34"/>
              </a:rPr>
              <a:t>Pregnancy :</a:t>
            </a:r>
            <a:r>
              <a:rPr lang="en-US" sz="1200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1200" dirty="0" smtClean="0">
                <a:latin typeface="THSarabunPSK" pitchFamily="34" charset="-34"/>
                <a:cs typeface="THSarabunPSK" pitchFamily="34" charset="-34"/>
              </a:rPr>
              <a:t>ไม่มีการศึกษาความปลอดภัยต่อทารก </a:t>
            </a:r>
          </a:p>
          <a:p>
            <a:r>
              <a:rPr lang="th-TH" sz="1200" dirty="0">
                <a:latin typeface="THSarabunPSK" pitchFamily="34" charset="-34"/>
                <a:cs typeface="THSarabunPSK" pitchFamily="34" charset="-34"/>
              </a:rPr>
              <a:t>	</a:t>
            </a:r>
            <a:r>
              <a:rPr lang="th-TH" sz="1200" dirty="0" smtClean="0">
                <a:latin typeface="THSarabunPSK" pitchFamily="34" charset="-34"/>
                <a:cs typeface="THSarabunPSK" pitchFamily="34" charset="-34"/>
              </a:rPr>
              <a:t>    ไม่ควรตั้งครรภ์ </a:t>
            </a:r>
            <a:endParaRPr lang="en-US" sz="1200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en-US" sz="1200" b="1" dirty="0" smtClean="0">
                <a:latin typeface="TH SarabunPSK" pitchFamily="34" charset="-34"/>
                <a:cs typeface="TH SarabunPSK" pitchFamily="34" charset="-34"/>
              </a:rPr>
              <a:t>Lactation </a:t>
            </a:r>
            <a:r>
              <a:rPr lang="en-US" sz="1200" dirty="0" smtClean="0"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sz="1200" dirty="0" smtClean="0">
                <a:latin typeface="THSarabunPSK" pitchFamily="34" charset="-34"/>
                <a:cs typeface="THSarabunPSK" pitchFamily="34" charset="-34"/>
              </a:rPr>
              <a:t>ยังไม่มีข้อมูลยาความปลอดภัยในทารก</a:t>
            </a:r>
          </a:p>
          <a:p>
            <a:r>
              <a:rPr lang="th-TH" sz="1200" dirty="0">
                <a:latin typeface="THSarabunPSK" pitchFamily="34" charset="-34"/>
                <a:cs typeface="THSarabunPSK" pitchFamily="34" charset="-34"/>
              </a:rPr>
              <a:t>	</a:t>
            </a:r>
            <a:r>
              <a:rPr lang="th-TH" sz="1200" dirty="0" smtClean="0">
                <a:latin typeface="THSarabunPSK" pitchFamily="34" charset="-34"/>
                <a:cs typeface="THSarabunPSK" pitchFamily="34" charset="-34"/>
              </a:rPr>
              <a:t>   ที่ได้รับยาผ่านน้ำนมแม่</a:t>
            </a:r>
            <a:endParaRPr lang="th-TH" sz="1200" dirty="0">
              <a:latin typeface="THSarabunPSK" pitchFamily="34" charset="-34"/>
              <a:cs typeface="THSarabunPSK" pitchFamily="34" charset="-34"/>
            </a:endParaRPr>
          </a:p>
        </p:txBody>
      </p:sp>
      <p:sp>
        <p:nvSpPr>
          <p:cNvPr id="32" name="สี่เหลี่ยมผืนผ้า 31"/>
          <p:cNvSpPr/>
          <p:nvPr/>
        </p:nvSpPr>
        <p:spPr>
          <a:xfrm>
            <a:off x="3468523" y="9226022"/>
            <a:ext cx="407669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h-TH" sz="1200" b="1" dirty="0" smtClean="0">
                <a:latin typeface="THSarabunPSK" pitchFamily="34" charset="-34"/>
                <a:cs typeface="THSarabunPSK" pitchFamily="34" charset="-34"/>
              </a:rPr>
              <a:t>*</a:t>
            </a:r>
            <a:r>
              <a:rPr lang="th-TH" sz="1200" dirty="0" smtClean="0">
                <a:latin typeface="THSarabunPSK" pitchFamily="34" charset="-34"/>
                <a:cs typeface="THSarabunPSK" pitchFamily="34" charset="-34"/>
              </a:rPr>
              <a:t>ยาที่มีผลลดระดับยา </a:t>
            </a:r>
            <a:r>
              <a:rPr lang="en-US" sz="1200" dirty="0" smtClean="0">
                <a:latin typeface="THSarabunPSK" pitchFamily="34" charset="-34"/>
                <a:cs typeface="THSarabunPSK" pitchFamily="34" charset="-34"/>
              </a:rPr>
              <a:t>TAF </a:t>
            </a:r>
            <a:endParaRPr lang="th-TH" sz="1200" dirty="0" smtClean="0">
              <a:latin typeface="THSarabunPSK" pitchFamily="34" charset="-34"/>
              <a:cs typeface="THSarabunPSK" pitchFamily="34" charset="-34"/>
            </a:endParaRPr>
          </a:p>
          <a:p>
            <a:pPr lvl="0"/>
            <a:r>
              <a:rPr lang="th-TH" sz="1200" dirty="0" smtClean="0">
                <a:latin typeface="THSarabunPSK" pitchFamily="34" charset="-34"/>
                <a:cs typeface="THSarabunPSK" pitchFamily="34" charset="-34"/>
              </a:rPr>
              <a:t>-ยา</a:t>
            </a:r>
            <a:r>
              <a:rPr lang="th-TH" sz="1200" dirty="0">
                <a:latin typeface="THSarabunPSK" pitchFamily="34" charset="-34"/>
                <a:cs typeface="THSarabunPSK" pitchFamily="34" charset="-34"/>
              </a:rPr>
              <a:t>กันชัก เช่น </a:t>
            </a:r>
            <a:r>
              <a:rPr lang="en-US" sz="1200" dirty="0">
                <a:latin typeface="THSarabunPSK" pitchFamily="34" charset="-34"/>
                <a:cs typeface="THSarabunPSK" pitchFamily="34" charset="-34"/>
              </a:rPr>
              <a:t>Phenytoin Phenobarbital </a:t>
            </a:r>
            <a:endParaRPr lang="th-TH" sz="1200" dirty="0" smtClean="0">
              <a:latin typeface="THSarabunPSK" pitchFamily="34" charset="-34"/>
              <a:cs typeface="THSarabunPSK" pitchFamily="34" charset="-34"/>
            </a:endParaRPr>
          </a:p>
          <a:p>
            <a:pPr lvl="0"/>
            <a:r>
              <a:rPr lang="th-TH" sz="1200" dirty="0" smtClean="0">
                <a:latin typeface="THSarabunPSK" pitchFamily="34" charset="-34"/>
                <a:cs typeface="THSarabunPSK" pitchFamily="34" charset="-34"/>
              </a:rPr>
              <a:t>-ยาต้านวัณโรค เช่น </a:t>
            </a:r>
            <a:r>
              <a:rPr lang="en-US" sz="1200" dirty="0" smtClean="0">
                <a:latin typeface="THSarabunPSK" pitchFamily="34" charset="-34"/>
                <a:cs typeface="THSarabunPSK" pitchFamily="34" charset="-34"/>
              </a:rPr>
              <a:t>Rifampin</a:t>
            </a:r>
          </a:p>
          <a:p>
            <a:pPr lvl="0"/>
            <a:r>
              <a:rPr lang="th-TH" sz="1200" b="1" dirty="0" smtClean="0">
                <a:latin typeface="TH SarabunPSK" pitchFamily="34" charset="-34"/>
                <a:cs typeface="TH SarabunPSK" pitchFamily="34" charset="-34"/>
              </a:rPr>
              <a:t>*</a:t>
            </a:r>
            <a:r>
              <a:rPr lang="th-TH" sz="1200" dirty="0" smtClean="0">
                <a:latin typeface="TH SarabunPSK" pitchFamily="34" charset="-34"/>
                <a:cs typeface="TH SarabunPSK" pitchFamily="34" charset="-34"/>
              </a:rPr>
              <a:t>ยากลุ่ม </a:t>
            </a:r>
            <a:r>
              <a:rPr lang="en-US" sz="1200" dirty="0" smtClean="0">
                <a:latin typeface="TH SarabunPSK" pitchFamily="34" charset="-34"/>
                <a:cs typeface="TH SarabunPSK" pitchFamily="34" charset="-34"/>
              </a:rPr>
              <a:t>Aminoglycoside </a:t>
            </a:r>
            <a:r>
              <a:rPr lang="th-TH" sz="1200" dirty="0" smtClean="0">
                <a:latin typeface="TH SarabunPSK" pitchFamily="34" charset="-34"/>
                <a:cs typeface="TH SarabunPSK" pitchFamily="34" charset="-34"/>
              </a:rPr>
              <a:t>เช่น </a:t>
            </a:r>
            <a:r>
              <a:rPr lang="en-US" sz="1200" dirty="0" err="1" smtClean="0">
                <a:latin typeface="TH SarabunPSK" pitchFamily="34" charset="-34"/>
                <a:cs typeface="TH SarabunPSK" pitchFamily="34" charset="-34"/>
              </a:rPr>
              <a:t>Amikacin</a:t>
            </a:r>
            <a:r>
              <a:rPr lang="en-US" sz="1200" dirty="0" smtClean="0">
                <a:latin typeface="TH SarabunPSK" pitchFamily="34" charset="-34"/>
                <a:cs typeface="TH SarabunPSK" pitchFamily="34" charset="-34"/>
              </a:rPr>
              <a:t>, Gentamicin </a:t>
            </a:r>
            <a:r>
              <a:rPr lang="th-TH" sz="1200" dirty="0" smtClean="0">
                <a:latin typeface="TH SarabunPSK" pitchFamily="34" charset="-34"/>
                <a:cs typeface="TH SarabunPSK" pitchFamily="34" charset="-34"/>
              </a:rPr>
              <a:t>มีผลเพิ่มความเป็นพิษต่อไตของ </a:t>
            </a:r>
            <a:r>
              <a:rPr lang="en-US" sz="1200" dirty="0" smtClean="0">
                <a:latin typeface="TH SarabunPSK" pitchFamily="34" charset="-34"/>
                <a:cs typeface="TH SarabunPSK" pitchFamily="34" charset="-34"/>
              </a:rPr>
              <a:t>TAF</a:t>
            </a:r>
            <a:endParaRPr lang="en-US" sz="12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259575" y="7970175"/>
            <a:ext cx="34958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THSarabunPSK" pitchFamily="34" charset="-34"/>
                <a:cs typeface="THSarabunPSK" pitchFamily="34" charset="-34"/>
              </a:rPr>
              <a:t>TAF </a:t>
            </a:r>
            <a:r>
              <a:rPr lang="th-TH" sz="1200" dirty="0">
                <a:latin typeface="THSarabunPSK" pitchFamily="34" charset="-34"/>
                <a:cs typeface="THSarabunPSK" pitchFamily="34" charset="-34"/>
              </a:rPr>
              <a:t>เมื่อเข้าสู่ร่างกาย จะถูกขนส่งไปยังเซลล์เป้าหมายเป็นหลัก แล้วเปลี่ยนเป็น </a:t>
            </a:r>
            <a:r>
              <a:rPr lang="en-US" sz="1200" dirty="0" err="1">
                <a:latin typeface="THSarabunPSK" pitchFamily="34" charset="-34"/>
                <a:cs typeface="THSarabunPSK" pitchFamily="34" charset="-34"/>
              </a:rPr>
              <a:t>Tenofovir</a:t>
            </a:r>
            <a:r>
              <a:rPr lang="en-US" sz="1200" dirty="0">
                <a:latin typeface="THSarabunPSK" pitchFamily="34" charset="-34"/>
                <a:cs typeface="THSarabunPSK" pitchFamily="34" charset="-34"/>
              </a:rPr>
              <a:t> </a:t>
            </a:r>
            <a:r>
              <a:rPr lang="th-TH" sz="1200" dirty="0">
                <a:latin typeface="THSarabunPSK" pitchFamily="34" charset="-34"/>
                <a:cs typeface="THSarabunPSK" pitchFamily="34" charset="-34"/>
              </a:rPr>
              <a:t>และ </a:t>
            </a:r>
            <a:r>
              <a:rPr lang="en-US" sz="1200" dirty="0" err="1">
                <a:latin typeface="THSarabunPSK" pitchFamily="34" charset="-34"/>
                <a:cs typeface="THSarabunPSK" pitchFamily="34" charset="-34"/>
              </a:rPr>
              <a:t>Tenofovir</a:t>
            </a:r>
            <a:r>
              <a:rPr lang="en-US" sz="1200" dirty="0">
                <a:latin typeface="THSarabunPSK" pitchFamily="34" charset="-34"/>
                <a:cs typeface="THSarabunPSK" pitchFamily="34" charset="-34"/>
              </a:rPr>
              <a:t> </a:t>
            </a:r>
            <a:r>
              <a:rPr lang="en-US" sz="1200" dirty="0" err="1">
                <a:latin typeface="THSarabunPSK" pitchFamily="34" charset="-34"/>
                <a:cs typeface="THSarabunPSK" pitchFamily="34" charset="-34"/>
              </a:rPr>
              <a:t>diphosphate</a:t>
            </a:r>
            <a:r>
              <a:rPr lang="en-US" sz="1200" dirty="0">
                <a:latin typeface="THSarabunPSK" pitchFamily="34" charset="-34"/>
                <a:cs typeface="THSarabunPSK" pitchFamily="34" charset="-34"/>
              </a:rPr>
              <a:t> </a:t>
            </a:r>
            <a:r>
              <a:rPr lang="th-TH" sz="1200" dirty="0">
                <a:latin typeface="THSarabunPSK" pitchFamily="34" charset="-34"/>
                <a:cs typeface="THSarabunPSK" pitchFamily="34" charset="-34"/>
              </a:rPr>
              <a:t>ตามลำดับ </a:t>
            </a:r>
            <a:r>
              <a:rPr lang="th-TH" sz="1200" dirty="0" smtClean="0">
                <a:latin typeface="THSarabunPSK" pitchFamily="34" charset="-34"/>
                <a:cs typeface="THSarabunPSK" pitchFamily="34" charset="-34"/>
              </a:rPr>
              <a:t>ออกฤทธิ์ยับยั้ง</a:t>
            </a:r>
            <a:r>
              <a:rPr lang="th-TH" sz="1200" dirty="0">
                <a:latin typeface="THSarabunPSK" pitchFamily="34" charset="-34"/>
                <a:cs typeface="THSarabunPSK" pitchFamily="34" charset="-34"/>
              </a:rPr>
              <a:t>การแบ่งตัวของ</a:t>
            </a:r>
            <a:r>
              <a:rPr lang="th-TH" sz="1200" dirty="0" err="1" smtClean="0">
                <a:latin typeface="THSarabunPSK" pitchFamily="34" charset="-34"/>
                <a:cs typeface="THSarabunPSK" pitchFamily="34" charset="-34"/>
              </a:rPr>
              <a:t>ไวรัสเใน</a:t>
            </a:r>
            <a:r>
              <a:rPr lang="th-TH" sz="1200" dirty="0" smtClean="0">
                <a:latin typeface="THSarabunPSK" pitchFamily="34" charset="-34"/>
                <a:cs typeface="THSarabunPSK" pitchFamily="34" charset="-34"/>
              </a:rPr>
              <a:t>กระบวนการ</a:t>
            </a:r>
            <a:r>
              <a:rPr lang="en-US" sz="1200" dirty="0" smtClean="0">
                <a:latin typeface="THSarabunPSK" pitchFamily="34" charset="-34"/>
                <a:cs typeface="THSarabunPSK" pitchFamily="34" charset="-34"/>
              </a:rPr>
              <a:t> Reverse transcription</a:t>
            </a:r>
            <a:r>
              <a:rPr lang="th-TH" sz="1200" dirty="0" smtClean="0">
                <a:latin typeface="THSarabunPSK" pitchFamily="34" charset="-34"/>
                <a:cs typeface="THSarabunPSK" pitchFamily="34" charset="-34"/>
              </a:rPr>
              <a:t> จาก</a:t>
            </a:r>
            <a:r>
              <a:rPr lang="th-TH" sz="1200" dirty="0">
                <a:latin typeface="THSarabunPSK" pitchFamily="34" charset="-34"/>
                <a:cs typeface="THSarabunPSK" pitchFamily="34" charset="-34"/>
              </a:rPr>
              <a:t>การศึกษาพบว่า ปริมาณ </a:t>
            </a:r>
            <a:r>
              <a:rPr lang="en-US" sz="1200" dirty="0">
                <a:latin typeface="THSarabunPSK" pitchFamily="34" charset="-34"/>
                <a:cs typeface="THSarabunPSK" pitchFamily="34" charset="-34"/>
              </a:rPr>
              <a:t>TAF </a:t>
            </a:r>
            <a:r>
              <a:rPr lang="th-TH" sz="1200" dirty="0">
                <a:latin typeface="THSarabunPSK" pitchFamily="34" charset="-34"/>
                <a:cs typeface="THSarabunPSK" pitchFamily="34" charset="-34"/>
              </a:rPr>
              <a:t>ในกระแสเลือดมีน้อยกว่า </a:t>
            </a:r>
            <a:r>
              <a:rPr lang="en-US" sz="1200" dirty="0">
                <a:latin typeface="THSarabunPSK" pitchFamily="34" charset="-34"/>
                <a:cs typeface="THSarabunPSK" pitchFamily="34" charset="-34"/>
              </a:rPr>
              <a:t>TDF </a:t>
            </a:r>
            <a:r>
              <a:rPr lang="th-TH" sz="1200" dirty="0">
                <a:latin typeface="THSarabunPSK" pitchFamily="34" charset="-34"/>
                <a:cs typeface="THSarabunPSK" pitchFamily="34" charset="-34"/>
              </a:rPr>
              <a:t>ถึง 90% เพราะ </a:t>
            </a:r>
            <a:r>
              <a:rPr lang="en-US" sz="1200" dirty="0">
                <a:latin typeface="THSarabunPSK" pitchFamily="34" charset="-34"/>
                <a:cs typeface="THSarabunPSK" pitchFamily="34" charset="-34"/>
              </a:rPr>
              <a:t>TAF </a:t>
            </a:r>
            <a:r>
              <a:rPr lang="th-TH" sz="1200" dirty="0">
                <a:latin typeface="THSarabunPSK" pitchFamily="34" charset="-34"/>
                <a:cs typeface="THSarabunPSK" pitchFamily="34" charset="-34"/>
              </a:rPr>
              <a:t>มีความจำเพาะต่อเซลล์มากกว่า  ดังนั้นจึงใช้เพียง 25 </a:t>
            </a:r>
            <a:r>
              <a:rPr lang="en-US" sz="1200" dirty="0">
                <a:latin typeface="THSarabunPSK" pitchFamily="34" charset="-34"/>
                <a:cs typeface="THSarabunPSK" pitchFamily="34" charset="-34"/>
              </a:rPr>
              <a:t>mg </a:t>
            </a:r>
            <a:r>
              <a:rPr lang="th-TH" sz="1200" dirty="0">
                <a:latin typeface="THSarabunPSK" pitchFamily="34" charset="-34"/>
                <a:cs typeface="THSarabunPSK" pitchFamily="34" charset="-34"/>
              </a:rPr>
              <a:t>ซึ่งต่ำกว่า </a:t>
            </a:r>
            <a:r>
              <a:rPr lang="en-US" sz="1200" dirty="0" smtClean="0">
                <a:latin typeface="THSarabunPSK" pitchFamily="34" charset="-34"/>
                <a:cs typeface="THSarabunPSK" pitchFamily="34" charset="-34"/>
              </a:rPr>
              <a:t>TDF (300 mg)  </a:t>
            </a:r>
            <a:r>
              <a:rPr lang="th-TH" sz="1200" dirty="0">
                <a:latin typeface="THSarabunPSK" pitchFamily="34" charset="-34"/>
                <a:cs typeface="THSarabunPSK" pitchFamily="34" charset="-34"/>
              </a:rPr>
              <a:t>มาก </a:t>
            </a:r>
          </a:p>
        </p:txBody>
      </p:sp>
      <p:sp>
        <p:nvSpPr>
          <p:cNvPr id="35" name="สี่เหลี่ยมผืนผ้า 34"/>
          <p:cNvSpPr/>
          <p:nvPr/>
        </p:nvSpPr>
        <p:spPr>
          <a:xfrm>
            <a:off x="4448825" y="4723409"/>
            <a:ext cx="2872288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300" b="1" dirty="0" smtClean="0">
                <a:latin typeface="THSarabunPSK" pitchFamily="34" charset="-34"/>
                <a:cs typeface="THSarabunPSK" pitchFamily="34" charset="-34"/>
              </a:rPr>
              <a:t>1.</a:t>
            </a:r>
            <a:r>
              <a:rPr lang="th-TH" sz="1300" dirty="0">
                <a:latin typeface="THSarabunPSK" pitchFamily="34" charset="-34"/>
                <a:cs typeface="THSarabunPSK" pitchFamily="34" charset="-34"/>
              </a:rPr>
              <a:t>รับประทานยาวันละ 1 เม็ด พร้อมอาหาร </a:t>
            </a:r>
          </a:p>
          <a:p>
            <a:r>
              <a:rPr lang="th-TH" sz="1300" b="1" dirty="0">
                <a:latin typeface="THSarabunPSK" pitchFamily="34" charset="-34"/>
                <a:cs typeface="THSarabunPSK" pitchFamily="34" charset="-34"/>
              </a:rPr>
              <a:t>2.</a:t>
            </a:r>
            <a:r>
              <a:rPr lang="th-TH" sz="1300" dirty="0">
                <a:latin typeface="THSarabunPSK" pitchFamily="34" charset="-34"/>
                <a:cs typeface="THSarabunPSK" pitchFamily="34" charset="-34"/>
              </a:rPr>
              <a:t>กรณีลืมรับประทานยา</a:t>
            </a:r>
          </a:p>
          <a:p>
            <a:r>
              <a:rPr lang="th-TH" sz="1300" dirty="0">
                <a:latin typeface="THSarabunPSK" pitchFamily="34" charset="-34"/>
                <a:cs typeface="THSarabunPSK" pitchFamily="34" charset="-34"/>
              </a:rPr>
              <a:t>2.1 หากลืมรับประทานยาน้อยกว่า 18 ชั่วโมงนับจากเวลาปกติที่รับประทานยา ให้รับประทานยาทันที และรับประทานยาเม็ดต่อไปตามเวลาปกติ</a:t>
            </a:r>
          </a:p>
          <a:p>
            <a:r>
              <a:rPr lang="th-TH" sz="1300" dirty="0">
                <a:latin typeface="THSarabunPSK" pitchFamily="34" charset="-34"/>
                <a:cs typeface="THSarabunPSK" pitchFamily="34" charset="-34"/>
              </a:rPr>
              <a:t>2.2 หากลืมรับประทานยานานกว่า 18 ชั่วโมงนับจากเวลาปกติที่รับประทานยา ให้รับประทานยาเม็ดต่อไปตามเวลาปกติ โดยไม่ต้องรับประทานยามื้อที่ลืม</a:t>
            </a:r>
          </a:p>
          <a:p>
            <a:r>
              <a:rPr lang="th-TH" sz="1300" b="1" dirty="0">
                <a:latin typeface="THSarabunPSK" pitchFamily="34" charset="-34"/>
                <a:cs typeface="THSarabunPSK" pitchFamily="34" charset="-34"/>
              </a:rPr>
              <a:t>3</a:t>
            </a:r>
            <a:r>
              <a:rPr lang="th-TH" sz="1300" dirty="0">
                <a:latin typeface="THSarabunPSK" pitchFamily="34" charset="-34"/>
                <a:cs typeface="THSarabunPSK" pitchFamily="34" charset="-34"/>
              </a:rPr>
              <a:t>.กรณีมีอาการอาเจียนหลังรับประทานยา</a:t>
            </a:r>
          </a:p>
          <a:p>
            <a:r>
              <a:rPr lang="th-TH" sz="1300" dirty="0">
                <a:latin typeface="THSarabunPSK" pitchFamily="34" charset="-34"/>
                <a:cs typeface="THSarabunPSK" pitchFamily="34" charset="-34"/>
              </a:rPr>
              <a:t>3.1 หากอาเจียนภายใน 1 ชั่วโมงหลังรับประทานยา ควรรับประทานยาซ้ำ</a:t>
            </a:r>
          </a:p>
          <a:p>
            <a:r>
              <a:rPr lang="th-TH" sz="1300" dirty="0">
                <a:latin typeface="THSarabunPSK" pitchFamily="34" charset="-34"/>
                <a:cs typeface="THSarabunPSK" pitchFamily="34" charset="-34"/>
              </a:rPr>
              <a:t>3.2 หากอาเจียนหลังรับประทานยา มากกว่า 1 ชั่วโมง ไม่ต้องรับประทานยาซ้ำ</a:t>
            </a:r>
          </a:p>
          <a:p>
            <a:r>
              <a:rPr lang="th-TH" sz="1300" b="1" dirty="0" smtClean="0">
                <a:latin typeface="THSarabunPSK" pitchFamily="34" charset="-34"/>
                <a:cs typeface="THSarabunPSK" pitchFamily="34" charset="-34"/>
              </a:rPr>
              <a:t>              การ</a:t>
            </a:r>
            <a:r>
              <a:rPr lang="th-TH" sz="1300" b="1" dirty="0">
                <a:latin typeface="THSarabunPSK" pitchFamily="34" charset="-34"/>
                <a:cs typeface="THSarabunPSK" pitchFamily="34" charset="-34"/>
              </a:rPr>
              <a:t>เก็บรักษายา</a:t>
            </a:r>
          </a:p>
          <a:p>
            <a:r>
              <a:rPr lang="th-TH" sz="1300" dirty="0" smtClean="0">
                <a:latin typeface="THSarabunPSK" pitchFamily="34" charset="-34"/>
                <a:cs typeface="THSarabunPSK" pitchFamily="34" charset="-34"/>
              </a:rPr>
              <a:t>      ควร</a:t>
            </a:r>
            <a:r>
              <a:rPr lang="th-TH" sz="1300" dirty="0">
                <a:latin typeface="THSarabunPSK" pitchFamily="34" charset="-34"/>
                <a:cs typeface="THSarabunPSK" pitchFamily="34" charset="-34"/>
              </a:rPr>
              <a:t>เก็บยาไว้ในที่อุณหภูมิต่ำกว่า 30 องศา</a:t>
            </a:r>
            <a:r>
              <a:rPr lang="th-TH" sz="1300" dirty="0" smtClean="0">
                <a:latin typeface="THSarabunPSK" pitchFamily="34" charset="-34"/>
                <a:cs typeface="THSarabunPSK" pitchFamily="34" charset="-34"/>
              </a:rPr>
              <a:t>เซลเซียส</a:t>
            </a:r>
            <a:endParaRPr lang="th-TH" sz="1300" dirty="0">
              <a:latin typeface="THSarabunPSK" pitchFamily="34" charset="-34"/>
              <a:cs typeface="THSarabunPSK" pitchFamily="34" charset="-34"/>
            </a:endParaRPr>
          </a:p>
        </p:txBody>
      </p:sp>
      <p:sp>
        <p:nvSpPr>
          <p:cNvPr id="37" name="Rectangle 3"/>
          <p:cNvSpPr>
            <a:spLocks noChangeArrowheads="1"/>
          </p:cNvSpPr>
          <p:nvPr/>
        </p:nvSpPr>
        <p:spPr bwMode="auto">
          <a:xfrm>
            <a:off x="3113088" y="5586324"/>
            <a:ext cx="18473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HSarabunPSK"/>
                <a:cs typeface="Angsana New" pitchFamily="18" charset="-34"/>
              </a:rPr>
              <a:t/>
            </a:r>
            <a:br>
              <a:rPr kumimoji="0" lang="th-TH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HSarabunPSK"/>
                <a:cs typeface="Angsana New" pitchFamily="18" charset="-34"/>
              </a:rPr>
            </a:br>
            <a:r>
              <a:rPr kumimoji="0" lang="th-TH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ngsana New" pitchFamily="18" charset="-34"/>
              </a:rPr>
              <a:t/>
            </a:r>
            <a:br>
              <a:rPr kumimoji="0" lang="th-TH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ngsana New" pitchFamily="18" charset="-34"/>
              </a:rPr>
            </a:br>
            <a:endParaRPr kumimoji="0" lang="th-TH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pic>
        <p:nvPicPr>
          <p:cNvPr id="67" name="รูปภาพ 66"/>
          <p:cNvPicPr/>
          <p:nvPr/>
        </p:nvPicPr>
        <p:blipFill rotWithShape="1">
          <a:blip r:embed="rId5"/>
          <a:srcRect l="28791" t="32545" r="30603" b="31065"/>
          <a:stretch/>
        </p:blipFill>
        <p:spPr bwMode="auto">
          <a:xfrm>
            <a:off x="4465674" y="2207665"/>
            <a:ext cx="2753833" cy="115222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59168131"/>
      </p:ext>
    </p:extLst>
  </p:cSld>
  <p:clrMapOvr>
    <a:masterClrMapping/>
  </p:clrMapOvr>
</p:sld>
</file>

<file path=ppt/theme/theme1.xml><?xml version="1.0" encoding="utf-8"?>
<a:theme xmlns:a="http://schemas.openxmlformats.org/drawingml/2006/main" name="ช่อ">
  <a:themeElements>
    <a:clrScheme name="ช่อ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ช่อ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ช่อ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6057</TotalTime>
  <Words>365</Words>
  <Application>Microsoft Office PowerPoint</Application>
  <PresentationFormat>กำหนดเอง</PresentationFormat>
  <Paragraphs>55</Paragraphs>
  <Slides>1</Slides>
  <Notes>1</Notes>
  <HiddenSlides>0</HiddenSlides>
  <MMClips>0</MMClips>
  <ScaleCrop>false</ScaleCrop>
  <HeadingPairs>
    <vt:vector size="6" baseType="variant">
      <vt:variant>
        <vt:lpstr>แบบอักษรที่ถูกใช้</vt:lpstr>
      </vt:variant>
      <vt:variant>
        <vt:i4>11</vt:i4>
      </vt:variant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1</vt:i4>
      </vt:variant>
    </vt:vector>
  </HeadingPairs>
  <TitlesOfParts>
    <vt:vector size="13" baseType="lpstr">
      <vt:lpstr>Arial</vt:lpstr>
      <vt:lpstr>Angsana New</vt:lpstr>
      <vt:lpstr>Times New Roman</vt:lpstr>
      <vt:lpstr>TH SarabunPSK</vt:lpstr>
      <vt:lpstr>DilleniaUPC</vt:lpstr>
      <vt:lpstr>Cordia New</vt:lpstr>
      <vt:lpstr>THSarabunPSK</vt:lpstr>
      <vt:lpstr>Calibri</vt:lpstr>
      <vt:lpstr>Wingdings 3</vt:lpstr>
      <vt:lpstr>Courier New</vt:lpstr>
      <vt:lpstr>Century Gothic</vt:lpstr>
      <vt:lpstr>ช่อ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คุณากร จันทร์ถง</dc:creator>
  <cp:lastModifiedBy>PC</cp:lastModifiedBy>
  <cp:revision>290</cp:revision>
  <cp:lastPrinted>2022-05-17T07:10:16Z</cp:lastPrinted>
  <dcterms:created xsi:type="dcterms:W3CDTF">2019-09-01T08:30:54Z</dcterms:created>
  <dcterms:modified xsi:type="dcterms:W3CDTF">2023-09-13T08:21:48Z</dcterms:modified>
</cp:coreProperties>
</file>