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81" r:id="rId1"/>
  </p:sldMasterIdLst>
  <p:notesMasterIdLst>
    <p:notesMasterId r:id="rId3"/>
  </p:notesMasterIdLst>
  <p:sldIdLst>
    <p:sldId id="257" r:id="rId2"/>
  </p:sldIdLst>
  <p:sldSz cx="7562850" cy="10688638"/>
  <p:notesSz cx="6797675" cy="9926638"/>
  <p:embeddedFontLst>
    <p:embeddedFont>
      <p:font typeface="Angsana New" pitchFamily="18" charset="-34"/>
      <p:regular r:id="rId4"/>
      <p:bold r:id="rId5"/>
      <p:italic r:id="rId6"/>
      <p:boldItalic r:id="rId7"/>
    </p:embeddedFont>
    <p:embeddedFont>
      <p:font typeface="DilleniaUPC" pitchFamily="18" charset="-34"/>
      <p:regular r:id="rId8"/>
      <p:bold r:id="rId9"/>
      <p:italic r:id="rId10"/>
      <p:boldItalic r:id="rId11"/>
    </p:embeddedFont>
    <p:embeddedFont>
      <p:font typeface="TH SarabunIT๙" pitchFamily="34" charset="-34"/>
      <p:regular r:id="rId12"/>
      <p:bold r:id="rId13"/>
      <p:italic r:id="rId14"/>
      <p:boldItalic r:id="rId15"/>
    </p:embeddedFont>
    <p:embeddedFont>
      <p:font typeface="Cordia New" pitchFamily="34" charset="-34"/>
      <p:regular r:id="rId16"/>
      <p:bold r:id="rId17"/>
      <p:italic r:id="rId18"/>
      <p:boldItalic r:id="rId19"/>
    </p:embeddedFont>
    <p:embeddedFont>
      <p:font typeface="TH SarabunPSK" pitchFamily="34" charset="-34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Wingdings 3" pitchFamily="18" charset="2"/>
      <p:regular r:id="rId28"/>
    </p:embeddedFont>
    <p:embeddedFont>
      <p:font typeface="Century Gothic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7" userDrawn="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CFF"/>
    <a:srgbClr val="66CCFF"/>
    <a:srgbClr val="548235"/>
    <a:srgbClr val="C5E0B4"/>
    <a:srgbClr val="385723"/>
    <a:srgbClr val="EDEDED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559" autoAdjust="0"/>
    <p:restoredTop sz="93690" autoAdjust="0"/>
  </p:normalViewPr>
  <p:slideViewPr>
    <p:cSldViewPr snapToGrid="0">
      <p:cViewPr varScale="1">
        <p:scale>
          <a:sx n="55" d="100"/>
          <a:sy n="55" d="100"/>
        </p:scale>
        <p:origin x="-3034" y="-72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34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font" Target="fonts/font29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36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font" Target="fonts/font28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font" Target="fonts/font2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5D5D7-B8E4-46BE-A1E9-00E5C6D2891A}" type="datetimeFigureOut">
              <a:rPr lang="th-TH" smtClean="0"/>
              <a:t>25/09/66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AFAC5-FA31-4450-A71C-B1372A8DD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188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https://www.nature.com/articles/s41594-021-00651-0.pdf</a:t>
            </a:r>
          </a:p>
          <a:p>
            <a:r>
              <a:rPr lang="en-US" dirty="0"/>
              <a:t>https://www.fda.gov/media/155056/download </a:t>
            </a:r>
            <a:r>
              <a:rPr lang="en-US" dirty="0" err="1"/>
              <a:t>adr</a:t>
            </a:r>
            <a:endParaRPr lang="en-US" dirty="0"/>
          </a:p>
          <a:p>
            <a:r>
              <a:rPr lang="en-US" dirty="0"/>
              <a:t>https://www.fda.gov/media/155054/download FACT SHEET FOR HEALTHCARE PROVIDERS: EMERGENCY USE AUTHORIZATION FOR LAGEVRIO™ (</a:t>
            </a:r>
            <a:r>
              <a:rPr lang="en-US" dirty="0" err="1"/>
              <a:t>molnupiravir</a:t>
            </a:r>
            <a:r>
              <a:rPr lang="en-US" dirty="0"/>
              <a:t>) CAPSULES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AFAC5-FA31-4450-A71C-B1372A8DD97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60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540" y="3919170"/>
            <a:ext cx="5459123" cy="3526691"/>
          </a:xfrm>
        </p:spPr>
        <p:txBody>
          <a:bodyPr anchor="b">
            <a:normAutofit/>
          </a:bodyPr>
          <a:lstStyle>
            <a:lvl1pPr>
              <a:defRPr sz="4466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540" y="7445858"/>
            <a:ext cx="5459123" cy="175538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26234" y="6734806"/>
            <a:ext cx="1154172" cy="121845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132" y="7059584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5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950101"/>
            <a:ext cx="5452121" cy="4858109"/>
          </a:xfrm>
        </p:spPr>
        <p:txBody>
          <a:bodyPr anchor="ctr">
            <a:normAutofit/>
          </a:bodyPr>
          <a:lstStyle>
            <a:lvl1pPr algn="l">
              <a:defRPr sz="397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539" y="6786063"/>
            <a:ext cx="5452121" cy="2424915"/>
          </a:xfrm>
        </p:spPr>
        <p:txBody>
          <a:bodyPr anchor="ctr">
            <a:normAutofit/>
          </a:bodyPr>
          <a:lstStyle>
            <a:lvl1pPr marL="0" indent="0" algn="l">
              <a:buNone/>
              <a:defRPr sz="14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4935238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5056203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60" y="950101"/>
            <a:ext cx="5053138" cy="4512980"/>
          </a:xfrm>
        </p:spPr>
        <p:txBody>
          <a:bodyPr anchor="ctr">
            <a:normAutofit/>
          </a:bodyPr>
          <a:lstStyle>
            <a:lvl1pPr algn="l">
              <a:defRPr sz="397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98210" y="5463082"/>
            <a:ext cx="4676237" cy="59381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150" indent="0">
              <a:buFontTx/>
              <a:buNone/>
              <a:defRPr/>
            </a:lvl2pPr>
            <a:lvl3pPr marL="756300" indent="0">
              <a:buFontTx/>
              <a:buNone/>
              <a:defRPr/>
            </a:lvl3pPr>
            <a:lvl4pPr marL="1134450" indent="0">
              <a:buFontTx/>
              <a:buNone/>
              <a:defRPr/>
            </a:lvl4pPr>
            <a:lvl5pPr marL="1512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539" y="6786063"/>
            <a:ext cx="5452121" cy="2424915"/>
          </a:xfrm>
        </p:spPr>
        <p:txBody>
          <a:bodyPr anchor="ctr">
            <a:normAutofit/>
          </a:bodyPr>
          <a:lstStyle>
            <a:lvl1pPr marL="0" indent="0" algn="l">
              <a:buNone/>
              <a:defRPr sz="14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8" y="4935238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5056203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95628" y="1009958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6885" y="4528108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55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3800407"/>
            <a:ext cx="5452121" cy="4246848"/>
          </a:xfrm>
        </p:spPr>
        <p:txBody>
          <a:bodyPr anchor="b">
            <a:normAutofit/>
          </a:bodyPr>
          <a:lstStyle>
            <a:lvl1pPr algn="l">
              <a:defRPr sz="397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8075860"/>
            <a:ext cx="5452121" cy="11371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765358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828" y="7766467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09760" y="950101"/>
            <a:ext cx="5053138" cy="4512980"/>
          </a:xfrm>
        </p:spPr>
        <p:txBody>
          <a:bodyPr anchor="ctr">
            <a:normAutofit/>
          </a:bodyPr>
          <a:lstStyle>
            <a:lvl1pPr algn="l">
              <a:defRPr sz="397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6539" y="6769471"/>
            <a:ext cx="5531775" cy="130638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accent1"/>
                </a:solidFill>
              </a:defRPr>
            </a:lvl1pPr>
            <a:lvl2pPr marL="378150" indent="0">
              <a:buFontTx/>
              <a:buNone/>
              <a:defRPr/>
            </a:lvl2pPr>
            <a:lvl3pPr marL="756300" indent="0">
              <a:buFontTx/>
              <a:buNone/>
              <a:defRPr/>
            </a:lvl3pPr>
            <a:lvl4pPr marL="1134450" indent="0">
              <a:buFontTx/>
              <a:buNone/>
              <a:defRPr/>
            </a:lvl4pPr>
            <a:lvl5pPr marL="1512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8075860"/>
            <a:ext cx="5531775" cy="11371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8" y="765358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828" y="7766467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95628" y="1009958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6885" y="4528108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7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40" y="977855"/>
            <a:ext cx="5452120" cy="4488698"/>
          </a:xfrm>
        </p:spPr>
        <p:txBody>
          <a:bodyPr anchor="ctr">
            <a:normAutofit/>
          </a:bodyPr>
          <a:lstStyle>
            <a:lvl1pPr algn="l">
              <a:defRPr sz="397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6539" y="6769471"/>
            <a:ext cx="5452121" cy="130638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accent1"/>
                </a:solidFill>
              </a:defRPr>
            </a:lvl1pPr>
            <a:lvl2pPr marL="378150" indent="0">
              <a:buFontTx/>
              <a:buNone/>
              <a:defRPr/>
            </a:lvl2pPr>
            <a:lvl3pPr marL="756300" indent="0">
              <a:buFontTx/>
              <a:buNone/>
              <a:defRPr/>
            </a:lvl3pPr>
            <a:lvl4pPr marL="1134450" indent="0">
              <a:buFontTx/>
              <a:buNone/>
              <a:defRPr/>
            </a:lvl4pPr>
            <a:lvl5pPr marL="1512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8075860"/>
            <a:ext cx="5452121" cy="11371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765358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828" y="7766467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2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89122" y="977854"/>
            <a:ext cx="1369759" cy="8235172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540" y="977854"/>
            <a:ext cx="3900813" cy="823517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844" y="972716"/>
            <a:ext cx="5449817" cy="199635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539" y="3325354"/>
            <a:ext cx="5452121" cy="5887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3233340"/>
            <a:ext cx="5452121" cy="2289220"/>
          </a:xfrm>
        </p:spPr>
        <p:txBody>
          <a:bodyPr anchor="b"/>
          <a:lstStyle>
            <a:lvl1pPr algn="l">
              <a:defRPr sz="3308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539" y="5581844"/>
            <a:ext cx="5452121" cy="1340989"/>
          </a:xfrm>
        </p:spPr>
        <p:txBody>
          <a:bodyPr anchor="t"/>
          <a:lstStyle>
            <a:lvl1pPr marL="0" indent="0" algn="l">
              <a:buNone/>
              <a:defRPr sz="165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4935238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5056203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40" y="3330196"/>
            <a:ext cx="2644625" cy="587173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4398" y="3330196"/>
            <a:ext cx="2644262" cy="587173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1227812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2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635" y="3470341"/>
            <a:ext cx="2377530" cy="898142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6539" y="4368483"/>
            <a:ext cx="2644625" cy="484044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8111" y="3465310"/>
            <a:ext cx="2376408" cy="898142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1427" y="4363452"/>
            <a:ext cx="2643094" cy="484044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1227812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842" y="972716"/>
            <a:ext cx="5449818" cy="199635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7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695257"/>
            <a:ext cx="2174885" cy="1521646"/>
          </a:xfrm>
        </p:spPr>
        <p:txBody>
          <a:bodyPr anchor="b"/>
          <a:lstStyle>
            <a:lvl1pPr algn="l">
              <a:defRPr sz="1654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265" y="695260"/>
            <a:ext cx="3135395" cy="8439571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2491542"/>
            <a:ext cx="2174885" cy="6643283"/>
          </a:xfrm>
        </p:spPr>
        <p:txBody>
          <a:bodyPr/>
          <a:lstStyle>
            <a:lvl1pPr marL="0" indent="0">
              <a:buNone/>
              <a:defRPr sz="1158"/>
            </a:lvl1pPr>
            <a:lvl2pPr marL="378150" indent="0">
              <a:buNone/>
              <a:defRPr sz="993"/>
            </a:lvl2pPr>
            <a:lvl3pPr marL="756300" indent="0">
              <a:buNone/>
              <a:defRPr sz="827"/>
            </a:lvl3pPr>
            <a:lvl4pPr marL="1134450" indent="0">
              <a:buNone/>
              <a:defRPr sz="744"/>
            </a:lvl4pPr>
            <a:lvl5pPr marL="1512600" indent="0">
              <a:buNone/>
              <a:defRPr sz="744"/>
            </a:lvl5pPr>
            <a:lvl6pPr marL="1890751" indent="0">
              <a:buNone/>
              <a:defRPr sz="744"/>
            </a:lvl6pPr>
            <a:lvl7pPr marL="2268901" indent="0">
              <a:buNone/>
              <a:defRPr sz="744"/>
            </a:lvl7pPr>
            <a:lvl8pPr marL="2647051" indent="0">
              <a:buNone/>
              <a:defRPr sz="744"/>
            </a:lvl8pPr>
            <a:lvl9pPr marL="3025201" indent="0">
              <a:buNone/>
              <a:defRPr sz="74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0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7482047"/>
            <a:ext cx="5452121" cy="883298"/>
          </a:xfrm>
        </p:spPr>
        <p:txBody>
          <a:bodyPr anchor="b">
            <a:normAutofit/>
          </a:bodyPr>
          <a:lstStyle>
            <a:lvl1pPr algn="l">
              <a:defRPr sz="1985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539" y="989634"/>
            <a:ext cx="5452121" cy="600822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150" indent="0">
              <a:buNone/>
              <a:defRPr sz="1323"/>
            </a:lvl2pPr>
            <a:lvl3pPr marL="756300" indent="0">
              <a:buNone/>
              <a:defRPr sz="1323"/>
            </a:lvl3pPr>
            <a:lvl4pPr marL="1134450" indent="0">
              <a:buNone/>
              <a:defRPr sz="1323"/>
            </a:lvl4pPr>
            <a:lvl5pPr marL="1512600" indent="0">
              <a:buNone/>
              <a:defRPr sz="1323"/>
            </a:lvl5pPr>
            <a:lvl6pPr marL="1890751" indent="0">
              <a:buNone/>
              <a:defRPr sz="1323"/>
            </a:lvl6pPr>
            <a:lvl7pPr marL="2268901" indent="0">
              <a:buNone/>
              <a:defRPr sz="1323"/>
            </a:lvl7pPr>
            <a:lvl8pPr marL="2647051" indent="0">
              <a:buNone/>
              <a:defRPr sz="1323"/>
            </a:lvl8pPr>
            <a:lvl9pPr marL="3025201" indent="0">
              <a:buNone/>
              <a:defRPr sz="132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8365345"/>
            <a:ext cx="5452121" cy="769482"/>
          </a:xfrm>
        </p:spPr>
        <p:txBody>
          <a:bodyPr>
            <a:normAutofit/>
          </a:bodyPr>
          <a:lstStyle>
            <a:lvl1pPr marL="0" indent="0">
              <a:buNone/>
              <a:defRPr sz="993"/>
            </a:lvl1pPr>
            <a:lvl2pPr marL="378150" indent="0">
              <a:buNone/>
              <a:defRPr sz="993"/>
            </a:lvl2pPr>
            <a:lvl3pPr marL="756300" indent="0">
              <a:buNone/>
              <a:defRPr sz="827"/>
            </a:lvl3pPr>
            <a:lvl4pPr marL="1134450" indent="0">
              <a:buNone/>
              <a:defRPr sz="744"/>
            </a:lvl4pPr>
            <a:lvl5pPr marL="1512600" indent="0">
              <a:buNone/>
              <a:defRPr sz="744"/>
            </a:lvl5pPr>
            <a:lvl6pPr marL="1890751" indent="0">
              <a:buNone/>
              <a:defRPr sz="744"/>
            </a:lvl6pPr>
            <a:lvl7pPr marL="2268901" indent="0">
              <a:buNone/>
              <a:defRPr sz="744"/>
            </a:lvl7pPr>
            <a:lvl8pPr marL="2647051" indent="0">
              <a:buNone/>
              <a:defRPr sz="744"/>
            </a:lvl8pPr>
            <a:lvl9pPr marL="3025201" indent="0">
              <a:buNone/>
              <a:defRPr sz="74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765358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828" y="7766467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56288"/>
            <a:ext cx="1638618" cy="1034673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890" y="444"/>
            <a:ext cx="1614692" cy="10680795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51257" cy="106886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842" y="972716"/>
            <a:ext cx="5449818" cy="1996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539" y="3325354"/>
            <a:ext cx="5452121" cy="6056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8423" y="9561935"/>
            <a:ext cx="633860" cy="576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5AC8-E9DE-429E-AAD8-2CBBCA0AA10B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6539" y="9563057"/>
            <a:ext cx="472801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22828" y="1227812"/>
            <a:ext cx="483826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rgbClr val="FEFFFF"/>
                </a:solidFill>
              </a:defRPr>
            </a:lvl1pPr>
          </a:lstStyle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p:txStyles>
    <p:titleStyle>
      <a:lvl1pPr algn="l" defTabSz="378150" rtl="0" eaLnBrk="1" latinLnBrk="0" hangingPunct="1">
        <a:spcBef>
          <a:spcPct val="0"/>
        </a:spcBef>
        <a:buNone/>
        <a:defRPr sz="297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613" indent="-283613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14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494" indent="-236344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5375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3525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167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982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797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612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427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6752" r="56410" b="32010"/>
          <a:stretch/>
        </p:blipFill>
        <p:spPr bwMode="auto">
          <a:xfrm>
            <a:off x="4379113" y="1759381"/>
            <a:ext cx="2805315" cy="153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21">
            <a:extLst>
              <a:ext uri="{FF2B5EF4-FFF2-40B4-BE49-F238E27FC236}">
                <a16:creationId xmlns="" xmlns:a16="http://schemas.microsoft.com/office/drawing/2014/main" id="{C1FD6911-8000-42FC-A23B-7D5207CA50ED}"/>
              </a:ext>
            </a:extLst>
          </p:cNvPr>
          <p:cNvGrpSpPr/>
          <p:nvPr/>
        </p:nvGrpSpPr>
        <p:grpSpPr>
          <a:xfrm>
            <a:off x="4117214" y="8378912"/>
            <a:ext cx="3200017" cy="1723447"/>
            <a:chOff x="4352323" y="4557649"/>
            <a:chExt cx="2988372" cy="2081655"/>
          </a:xfrm>
        </p:grpSpPr>
        <p:sp>
          <p:nvSpPr>
            <p:cNvPr id="61" name="สี่เหลี่ยมผืนผ้า: มุมมน 22">
              <a:extLst>
                <a:ext uri="{FF2B5EF4-FFF2-40B4-BE49-F238E27FC236}">
                  <a16:creationId xmlns="" xmlns:a16="http://schemas.microsoft.com/office/drawing/2014/main" id="{66967D18-2C8E-4C5C-8EB7-CB50B4EBAD4A}"/>
                </a:ext>
              </a:extLst>
            </p:cNvPr>
            <p:cNvSpPr/>
            <p:nvPr/>
          </p:nvSpPr>
          <p:spPr>
            <a:xfrm>
              <a:off x="4352323" y="4897526"/>
              <a:ext cx="2988372" cy="1741778"/>
            </a:xfrm>
            <a:prstGeom prst="roundRect">
              <a:avLst>
                <a:gd name="adj" fmla="val 1252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สี่เหลี่ยมผืนผ้า 61"/>
            <p:cNvSpPr/>
            <p:nvPr/>
          </p:nvSpPr>
          <p:spPr>
            <a:xfrm>
              <a:off x="4443793" y="4983079"/>
              <a:ext cx="2790286" cy="36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1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3" name="Rectangle: Rounded Corners 29">
              <a:extLst>
                <a:ext uri="{FF2B5EF4-FFF2-40B4-BE49-F238E27FC236}">
                  <a16:creationId xmlns="" xmlns:a16="http://schemas.microsoft.com/office/drawing/2014/main" id="{7E798BA7-A224-4F82-ACEE-42ABCC7C1E82}"/>
                </a:ext>
              </a:extLst>
            </p:cNvPr>
            <p:cNvSpPr/>
            <p:nvPr/>
          </p:nvSpPr>
          <p:spPr>
            <a:xfrm>
              <a:off x="5222370" y="4579689"/>
              <a:ext cx="1082980" cy="403391"/>
            </a:xfrm>
            <a:prstGeom prst="roundRect">
              <a:avLst>
                <a:gd name="adj" fmla="val 50000"/>
              </a:avLst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641C0216-99AB-4FB0-9C75-993E56E0207E}"/>
                </a:ext>
              </a:extLst>
            </p:cNvPr>
            <p:cNvSpPr txBox="1"/>
            <p:nvPr/>
          </p:nvSpPr>
          <p:spPr>
            <a:xfrm>
              <a:off x="4972764" y="4557649"/>
              <a:ext cx="1606320" cy="465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ฉลากยา</a:t>
              </a:r>
              <a:endPara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4" name="สี่เหลี่ยมผืนผ้า 13">
            <a:extLst>
              <a:ext uri="{FF2B5EF4-FFF2-40B4-BE49-F238E27FC236}">
                <a16:creationId xmlns="" xmlns:a16="http://schemas.microsoft.com/office/drawing/2014/main" id="{1698729E-007A-4135-8B96-97DF17E339D7}"/>
              </a:ext>
            </a:extLst>
          </p:cNvPr>
          <p:cNvSpPr/>
          <p:nvPr/>
        </p:nvSpPr>
        <p:spPr>
          <a:xfrm>
            <a:off x="39820" y="121502"/>
            <a:ext cx="7409989" cy="1370884"/>
          </a:xfrm>
          <a:prstGeom prst="rect">
            <a:avLst/>
          </a:prstGeom>
          <a:solidFill>
            <a:srgbClr val="C5E0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FBA4375E-5C58-4C94-8079-36DE49CFA832}"/>
              </a:ext>
            </a:extLst>
          </p:cNvPr>
          <p:cNvSpPr/>
          <p:nvPr/>
        </p:nvSpPr>
        <p:spPr>
          <a:xfrm>
            <a:off x="3499936" y="795822"/>
            <a:ext cx="2141933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โรงพยาบาลยโสธร</a:t>
            </a:r>
            <a:r>
              <a:rPr lang="th-TH" sz="2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endParaRPr lang="en-US" sz="28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577BB1D4-9D6C-44A0-BC36-2B773C66C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7"/>
          <a:stretch/>
        </p:blipFill>
        <p:spPr>
          <a:xfrm>
            <a:off x="135653" y="109023"/>
            <a:ext cx="2674268" cy="137088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A1057756-2284-428F-B971-9AFD9F2A8663}"/>
              </a:ext>
            </a:extLst>
          </p:cNvPr>
          <p:cNvSpPr/>
          <p:nvPr/>
        </p:nvSpPr>
        <p:spPr>
          <a:xfrm>
            <a:off x="2919098" y="-6338"/>
            <a:ext cx="4036045" cy="99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54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ยโสธรเภสัชสาร          </a:t>
            </a:r>
            <a:endParaRPr lang="en-US" sz="2000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="" xmlns:a16="http://schemas.microsoft.com/office/drawing/2014/main" id="{0796760A-FB03-4F1B-9853-FD6D67A1AE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9" y="223808"/>
            <a:ext cx="1197543" cy="1199538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32361" y="1559326"/>
            <a:ext cx="568837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Triamcinolone </a:t>
            </a:r>
            <a:r>
              <a:rPr lang="en-US" sz="2000" b="1" dirty="0" err="1">
                <a:solidFill>
                  <a:schemeClr val="bg1"/>
                </a:solidFill>
              </a:rPr>
              <a:t>acetonide</a:t>
            </a:r>
            <a:r>
              <a:rPr lang="en-US" sz="2000" b="1" dirty="0">
                <a:solidFill>
                  <a:schemeClr val="bg1"/>
                </a:solidFill>
              </a:rPr>
              <a:t> 40 mg/ml </a:t>
            </a:r>
            <a:r>
              <a:rPr lang="en-US" sz="2000" b="1" dirty="0" err="1" smtClean="0">
                <a:solidFill>
                  <a:schemeClr val="bg1"/>
                </a:solidFill>
              </a:rPr>
              <a:t>inj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4D7BD38-FFB2-4CAB-B012-988DBA7D61B7}"/>
              </a:ext>
            </a:extLst>
          </p:cNvPr>
          <p:cNvGrpSpPr/>
          <p:nvPr/>
        </p:nvGrpSpPr>
        <p:grpSpPr>
          <a:xfrm>
            <a:off x="72342" y="2135553"/>
            <a:ext cx="4005795" cy="605331"/>
            <a:chOff x="114308" y="2242425"/>
            <a:chExt cx="4191391" cy="868772"/>
          </a:xfrm>
        </p:grpSpPr>
        <p:sp>
          <p:nvSpPr>
            <p:cNvPr id="27" name="สี่เหลี่ยมผืนผ้า: มุมมน 26">
              <a:extLst>
                <a:ext uri="{FF2B5EF4-FFF2-40B4-BE49-F238E27FC236}">
                  <a16:creationId xmlns="" xmlns:a16="http://schemas.microsoft.com/office/drawing/2014/main" id="{8705E086-CCCD-426D-87B0-CE09359EEC3E}"/>
                </a:ext>
              </a:extLst>
            </p:cNvPr>
            <p:cNvSpPr/>
            <p:nvPr/>
          </p:nvSpPr>
          <p:spPr>
            <a:xfrm>
              <a:off x="114308" y="2242425"/>
              <a:ext cx="4191391" cy="86877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169095" y="2257175"/>
              <a:ext cx="4131431" cy="839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SarabunIT๙" pitchFamily="34" charset="-34"/>
                  <a:ea typeface="Calibri" panose="020F0502020204030204" pitchFamily="34" charset="0"/>
                  <a:cs typeface="TH SarabunIT๙" pitchFamily="34" charset="-34"/>
                </a:rPr>
                <a:t>บัญชียาหลักแห่งชาติ </a:t>
              </a:r>
              <a:r>
                <a:rPr lang="en-US" sz="1600" b="1" dirty="0">
                  <a:latin typeface="TH SarabunIT๙" pitchFamily="34" charset="-34"/>
                  <a:ea typeface="Calibri" panose="020F0502020204030204" pitchFamily="34" charset="0"/>
                  <a:cs typeface="TH SarabunIT๙" pitchFamily="34" charset="-34"/>
                </a:rPr>
                <a:t>: </a:t>
              </a:r>
              <a:r>
                <a:rPr lang="en-US" sz="1600" b="1" dirty="0" smtClean="0">
                  <a:latin typeface="TH SarabunIT๙" pitchFamily="34" charset="-34"/>
                  <a:ea typeface="Calibri" panose="020F0502020204030204" pitchFamily="34" charset="0"/>
                  <a:cs typeface="TH SarabunIT๙" pitchFamily="34" charset="-34"/>
                </a:rPr>
                <a:t>ED </a:t>
              </a:r>
              <a:r>
                <a:rPr lang="th-TH" sz="1600" b="1" dirty="0" smtClean="0">
                  <a:latin typeface="TH SarabunIT๙" pitchFamily="34" charset="-34"/>
                  <a:ea typeface="Calibri" panose="020F0502020204030204" pitchFamily="34" charset="0"/>
                  <a:cs typeface="TH SarabunIT๙" pitchFamily="34" charset="-34"/>
                </a:rPr>
                <a:t>ค</a:t>
              </a:r>
              <a:r>
                <a:rPr lang="en-US" sz="1600" b="1" dirty="0" smtClean="0">
                  <a:latin typeface="TH SarabunIT๙" pitchFamily="34" charset="-34"/>
                  <a:ea typeface="Calibri" panose="020F0502020204030204" pitchFamily="34" charset="0"/>
                  <a:cs typeface="TH SarabunIT๙" pitchFamily="34" charset="-34"/>
                </a:rPr>
                <a:t> </a:t>
              </a:r>
              <a:r>
                <a:rPr lang="th-TH" sz="1600" b="1" dirty="0" smtClean="0">
                  <a:latin typeface="TH SarabunIT๙" pitchFamily="34" charset="-34"/>
                  <a:ea typeface="Calibri" panose="020F0502020204030204" pitchFamily="34" charset="0"/>
                  <a:cs typeface="TH SarabunIT๙" pitchFamily="34" charset="-34"/>
                </a:rPr>
                <a:t> </a:t>
              </a:r>
              <a:r>
                <a:rPr lang="th-TH" sz="1600" b="1" dirty="0" smtClean="0">
                  <a:latin typeface="TH SarabunIT๙" pitchFamily="34" charset="-34"/>
                  <a:cs typeface="TH SarabunIT๙" pitchFamily="34" charset="-34"/>
                </a:rPr>
                <a:t>กลุ่ม</a:t>
              </a:r>
              <a:r>
                <a:rPr lang="th-TH" sz="1600" b="1" dirty="0">
                  <a:latin typeface="TH SarabunIT๙" pitchFamily="34" charset="-34"/>
                  <a:cs typeface="TH SarabunIT๙" pitchFamily="34" charset="-34"/>
                </a:rPr>
                <a:t>ยา </a:t>
              </a:r>
              <a:r>
                <a:rPr lang="th-TH" sz="1600" b="1" dirty="0" smtClean="0">
                  <a:latin typeface="TH SarabunIT๙" pitchFamily="34" charset="-34"/>
                  <a:cs typeface="TH SarabunIT๙" pitchFamily="34" charset="-34"/>
                </a:rPr>
                <a:t>:</a:t>
              </a:r>
              <a:r>
                <a:rPr lang="en-US" sz="1600" b="1" dirty="0" smtClean="0"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systemic 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corticosteroids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รูปแบบ</a:t>
              </a: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ยา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 :</a:t>
              </a:r>
              <a:r>
                <a:rPr lang="th-TH" sz="16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vial</a:t>
              </a:r>
              <a:endParaRPr lang="en-US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225674" y="10148612"/>
            <a:ext cx="73080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เอกสารอ้างอิง</a:t>
            </a:r>
            <a:r>
              <a:rPr lang="th-TH" sz="105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</a:t>
            </a:r>
            <a:r>
              <a:rPr lang="en-US" sz="1050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1. </a:t>
            </a:r>
            <a:r>
              <a:rPr lang="en-US" sz="1050" dirty="0" smtClean="0">
                <a:latin typeface="TH SarabunPSK" pitchFamily="34" charset="-34"/>
                <a:cs typeface="TH SarabunPSK" pitchFamily="34" charset="-34"/>
              </a:rPr>
              <a:t>MIMS Thailand. </a:t>
            </a:r>
            <a:r>
              <a:rPr lang="en-US" sz="1050" dirty="0">
                <a:latin typeface="TH SarabunPSK" pitchFamily="34" charset="-34"/>
                <a:cs typeface="TH SarabunPSK" pitchFamily="34" charset="-34"/>
              </a:rPr>
              <a:t>Triamcinolone </a:t>
            </a:r>
            <a:r>
              <a:rPr lang="en-US" sz="1050" dirty="0" err="1" smtClean="0">
                <a:latin typeface="TH SarabunPSK" pitchFamily="34" charset="-34"/>
                <a:cs typeface="TH SarabunPSK" pitchFamily="34" charset="-34"/>
              </a:rPr>
              <a:t>Acetonide</a:t>
            </a:r>
            <a:r>
              <a:rPr lang="en-US" sz="1050" dirty="0" smtClean="0">
                <a:latin typeface="TH SarabunPSK" pitchFamily="34" charset="-34"/>
                <a:cs typeface="TH SarabunPSK" pitchFamily="34" charset="-34"/>
              </a:rPr>
              <a:t> [Internet]. 2023 [cited 2023 Sep 2022]. In MIMs Online. </a:t>
            </a:r>
          </a:p>
          <a:p>
            <a:pPr lvl="0"/>
            <a:r>
              <a:rPr lang="en-US" sz="105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sz="1050" dirty="0" err="1">
                <a:latin typeface="TH SarabunPSK" pitchFamily="34" charset="-34"/>
                <a:cs typeface="TH SarabunPSK" pitchFamily="34" charset="-34"/>
              </a:rPr>
              <a:t>Juckett</a:t>
            </a:r>
            <a:r>
              <a:rPr lang="en-US" sz="1050" dirty="0">
                <a:latin typeface="TH SarabunPSK" pitchFamily="34" charset="-34"/>
                <a:cs typeface="TH SarabunPSK" pitchFamily="34" charset="-34"/>
              </a:rPr>
              <a:t>, G., &amp; Hartman-Adams, H. (2009). Management of keloids and hypertrophic scars. </a:t>
            </a:r>
            <a:r>
              <a:rPr lang="en-US" sz="1050" i="1" dirty="0">
                <a:latin typeface="TH SarabunPSK" pitchFamily="34" charset="-34"/>
                <a:cs typeface="TH SarabunPSK" pitchFamily="34" charset="-34"/>
              </a:rPr>
              <a:t>American family physician</a:t>
            </a:r>
            <a:r>
              <a:rPr lang="en-US" sz="1050" dirty="0">
                <a:latin typeface="TH SarabunPSK" pitchFamily="34" charset="-34"/>
                <a:cs typeface="TH SarabunPSK" pitchFamily="34" charset="-34"/>
              </a:rPr>
              <a:t>, </a:t>
            </a:r>
            <a:r>
              <a:rPr lang="en-US" sz="1050" i="1" dirty="0">
                <a:latin typeface="TH SarabunPSK" pitchFamily="34" charset="-34"/>
                <a:cs typeface="TH SarabunPSK" pitchFamily="34" charset="-34"/>
              </a:rPr>
              <a:t>80</a:t>
            </a:r>
            <a:r>
              <a:rPr lang="en-US" sz="1050" dirty="0">
                <a:latin typeface="TH SarabunPSK" pitchFamily="34" charset="-34"/>
                <a:cs typeface="TH SarabunPSK" pitchFamily="34" charset="-34"/>
              </a:rPr>
              <a:t>(3), 253–260.</a:t>
            </a:r>
            <a:endParaRPr lang="en-US" sz="1050" b="1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lvl="0"/>
            <a:endParaRPr lang="en-US" sz="105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="" xmlns:a16="http://schemas.microsoft.com/office/drawing/2014/main" id="{FA8835C9-2D49-4F33-B0A3-72707B66185F}"/>
              </a:ext>
            </a:extLst>
          </p:cNvPr>
          <p:cNvSpPr/>
          <p:nvPr/>
        </p:nvSpPr>
        <p:spPr>
          <a:xfrm>
            <a:off x="60164" y="50435"/>
            <a:ext cx="7442522" cy="10638203"/>
          </a:xfrm>
          <a:prstGeom prst="rect">
            <a:avLst/>
          </a:prstGeom>
          <a:noFill/>
          <a:ln w="127000" cmpd="thickThin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9FB7CB41-4574-43A5-8E1B-7E35229F60E6}"/>
              </a:ext>
            </a:extLst>
          </p:cNvPr>
          <p:cNvSpPr/>
          <p:nvPr/>
        </p:nvSpPr>
        <p:spPr>
          <a:xfrm>
            <a:off x="6011774" y="1581358"/>
            <a:ext cx="1431939" cy="368514"/>
          </a:xfrm>
          <a:prstGeom prst="rect">
            <a:avLst/>
          </a:prstGeom>
          <a:solidFill>
            <a:srgbClr val="548235"/>
          </a:solidFill>
        </p:spPr>
        <p:txBody>
          <a:bodyPr wrap="square">
            <a:spAutoFit/>
          </a:bodyPr>
          <a:lstStyle/>
          <a:p>
            <a:pPr algn="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ฉบับที่ </a:t>
            </a:r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17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2566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9B0F023-C59F-4B56-85CE-414F8E84DBA7}"/>
              </a:ext>
            </a:extLst>
          </p:cNvPr>
          <p:cNvGrpSpPr/>
          <p:nvPr/>
        </p:nvGrpSpPr>
        <p:grpSpPr>
          <a:xfrm>
            <a:off x="3930195" y="3260093"/>
            <a:ext cx="3224985" cy="4060650"/>
            <a:chOff x="238374" y="3726848"/>
            <a:chExt cx="3979279" cy="662454"/>
          </a:xfrm>
        </p:grpSpPr>
        <p:sp>
          <p:nvSpPr>
            <p:cNvPr id="2" name="สี่เหลี่ยมผืนผ้า: มุมมน 1">
              <a:extLst>
                <a:ext uri="{FF2B5EF4-FFF2-40B4-BE49-F238E27FC236}">
                  <a16:creationId xmlns="" xmlns:a16="http://schemas.microsoft.com/office/drawing/2014/main" id="{16E95E27-45FF-4AAA-B1F4-0B907FAD624E}"/>
                </a:ext>
              </a:extLst>
            </p:cNvPr>
            <p:cNvSpPr/>
            <p:nvPr/>
          </p:nvSpPr>
          <p:spPr>
            <a:xfrm>
              <a:off x="238374" y="3740036"/>
              <a:ext cx="3979279" cy="6492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317469" y="3839269"/>
              <a:ext cx="3900184" cy="109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th-TH" sz="1400" dirty="0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EDD2A30E-9D57-4C07-AA49-C400F1430BB4}"/>
                </a:ext>
              </a:extLst>
            </p:cNvPr>
            <p:cNvGrpSpPr/>
            <p:nvPr/>
          </p:nvGrpSpPr>
          <p:grpSpPr>
            <a:xfrm>
              <a:off x="1066662" y="3726848"/>
              <a:ext cx="2322700" cy="55232"/>
              <a:chOff x="1065411" y="3725982"/>
              <a:chExt cx="2322700" cy="5523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5BFE57A9-7A27-4BD9-BA8E-3E74C847BA28}"/>
                  </a:ext>
                </a:extLst>
              </p:cNvPr>
              <p:cNvSpPr/>
              <p:nvPr/>
            </p:nvSpPr>
            <p:spPr>
              <a:xfrm>
                <a:off x="1240573" y="3734185"/>
                <a:ext cx="2024136" cy="43203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EB45E9F6-80E8-471E-8F15-11442ABB2879}"/>
                  </a:ext>
                </a:extLst>
              </p:cNvPr>
              <p:cNvSpPr txBox="1"/>
              <p:nvPr/>
            </p:nvSpPr>
            <p:spPr>
              <a:xfrm>
                <a:off x="1065411" y="3725982"/>
                <a:ext cx="2322700" cy="55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ข้อบ่ง</a:t>
                </a:r>
                <a:r>
                  <a:rPr lang="th-TH" sz="16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ใช้/ </a:t>
                </a:r>
                <a:r>
                  <a:rPr lang="th-TH" sz="16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ขนาดยา</a:t>
                </a:r>
                <a:endPara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1FD6911-8000-42FC-A23B-7D5207CA50ED}"/>
              </a:ext>
            </a:extLst>
          </p:cNvPr>
          <p:cNvGrpSpPr/>
          <p:nvPr/>
        </p:nvGrpSpPr>
        <p:grpSpPr>
          <a:xfrm>
            <a:off x="241195" y="2910156"/>
            <a:ext cx="3433936" cy="1942849"/>
            <a:chOff x="4352323" y="4642260"/>
            <a:chExt cx="2988372" cy="1997044"/>
          </a:xfrm>
        </p:grpSpPr>
        <p:sp>
          <p:nvSpPr>
            <p:cNvPr id="23" name="สี่เหลี่ยมผืนผ้า: มุมมน 22">
              <a:extLst>
                <a:ext uri="{FF2B5EF4-FFF2-40B4-BE49-F238E27FC236}">
                  <a16:creationId xmlns="" xmlns:a16="http://schemas.microsoft.com/office/drawing/2014/main" id="{66967D18-2C8E-4C5C-8EB7-CB50B4EBAD4A}"/>
                </a:ext>
              </a:extLst>
            </p:cNvPr>
            <p:cNvSpPr/>
            <p:nvPr/>
          </p:nvSpPr>
          <p:spPr>
            <a:xfrm>
              <a:off x="4352323" y="4897526"/>
              <a:ext cx="2988372" cy="1741778"/>
            </a:xfrm>
            <a:prstGeom prst="roundRect">
              <a:avLst>
                <a:gd name="adj" fmla="val 1252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4443793" y="4983079"/>
              <a:ext cx="2790286" cy="29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1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7E798BA7-A224-4F82-ACEE-42ABCC7C1E82}"/>
                </a:ext>
              </a:extLst>
            </p:cNvPr>
            <p:cNvSpPr/>
            <p:nvPr/>
          </p:nvSpPr>
          <p:spPr>
            <a:xfrm>
              <a:off x="5118548" y="4692594"/>
              <a:ext cx="1644558" cy="305423"/>
            </a:xfrm>
            <a:prstGeom prst="roundRect">
              <a:avLst>
                <a:gd name="adj" fmla="val 50000"/>
              </a:avLst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latin typeface="TH SarabunPSK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41C0216-99AB-4FB0-9C75-993E56E0207E}"/>
                </a:ext>
              </a:extLst>
            </p:cNvPr>
            <p:cNvSpPr txBox="1"/>
            <p:nvPr/>
          </p:nvSpPr>
          <p:spPr>
            <a:xfrm>
              <a:off x="5077968" y="4642260"/>
              <a:ext cx="1606320" cy="323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anose="020B0500040200020003" pitchFamily="34" charset="-34"/>
                </a:rPr>
                <a:t>กลไกการออกฤทธิ์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238BA19-1CD9-440E-9487-EC0328A2B286}"/>
              </a:ext>
            </a:extLst>
          </p:cNvPr>
          <p:cNvGrpSpPr/>
          <p:nvPr/>
        </p:nvGrpSpPr>
        <p:grpSpPr>
          <a:xfrm>
            <a:off x="229325" y="6033242"/>
            <a:ext cx="3386188" cy="2522846"/>
            <a:chOff x="-209016" y="8854132"/>
            <a:chExt cx="5190619" cy="825714"/>
          </a:xfrm>
        </p:grpSpPr>
        <p:sp>
          <p:nvSpPr>
            <p:cNvPr id="51" name="สี่เหลี่ยมผืนผ้า: มุมมน 6">
              <a:extLst>
                <a:ext uri="{FF2B5EF4-FFF2-40B4-BE49-F238E27FC236}">
                  <a16:creationId xmlns="" xmlns:a16="http://schemas.microsoft.com/office/drawing/2014/main" id="{347D0942-18CC-40AC-B435-7AB6B0C61C0F}"/>
                </a:ext>
              </a:extLst>
            </p:cNvPr>
            <p:cNvSpPr/>
            <p:nvPr/>
          </p:nvSpPr>
          <p:spPr>
            <a:xfrm>
              <a:off x="-209016" y="8910186"/>
              <a:ext cx="5190619" cy="769660"/>
            </a:xfrm>
            <a:prstGeom prst="roundRect">
              <a:avLst/>
            </a:prstGeom>
            <a:solidFill>
              <a:srgbClr val="C5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59D6B88B-1DE3-4DA7-AAC6-FACE4366E0C7}"/>
                </a:ext>
              </a:extLst>
            </p:cNvPr>
            <p:cNvSpPr/>
            <p:nvPr/>
          </p:nvSpPr>
          <p:spPr>
            <a:xfrm>
              <a:off x="1301448" y="8860639"/>
              <a:ext cx="2549896" cy="8998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 b="1" dirty="0">
                <a:latin typeface="TH SarabunPSK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E27243B6-966A-436A-AB51-999F5AB38468}"/>
                </a:ext>
              </a:extLst>
            </p:cNvPr>
            <p:cNvSpPr txBox="1"/>
            <p:nvPr/>
          </p:nvSpPr>
          <p:spPr>
            <a:xfrm>
              <a:off x="1256534" y="8854132"/>
              <a:ext cx="2681752" cy="112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itchFamily="34" charset="-34"/>
                  <a:cs typeface="TH SarabunPSK" panose="020B0500040200020003" pitchFamily="34" charset="-34"/>
                </a:rPr>
                <a:t>อาการไม่พึงประสงค์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51D9EA85-FDF7-4AE0-8771-BA4433BEAC77}"/>
              </a:ext>
            </a:extLst>
          </p:cNvPr>
          <p:cNvGrpSpPr/>
          <p:nvPr/>
        </p:nvGrpSpPr>
        <p:grpSpPr>
          <a:xfrm>
            <a:off x="241194" y="4988875"/>
            <a:ext cx="3374319" cy="901169"/>
            <a:chOff x="237121" y="8826389"/>
            <a:chExt cx="4622772" cy="1679035"/>
          </a:xfrm>
        </p:grpSpPr>
        <p:grpSp>
          <p:nvGrpSpPr>
            <p:cNvPr id="56" name="กลุ่ม 23">
              <a:extLst>
                <a:ext uri="{FF2B5EF4-FFF2-40B4-BE49-F238E27FC236}">
                  <a16:creationId xmlns="" xmlns:a16="http://schemas.microsoft.com/office/drawing/2014/main" id="{42032080-5E04-49C0-99A8-7E867BB40597}"/>
                </a:ext>
              </a:extLst>
            </p:cNvPr>
            <p:cNvGrpSpPr/>
            <p:nvPr/>
          </p:nvGrpSpPr>
          <p:grpSpPr>
            <a:xfrm>
              <a:off x="237121" y="9037624"/>
              <a:ext cx="4622772" cy="1467800"/>
              <a:chOff x="390750" y="5854813"/>
              <a:chExt cx="4692107" cy="2154554"/>
            </a:xfrm>
          </p:grpSpPr>
          <p:sp>
            <p:nvSpPr>
              <p:cNvPr id="59" name="สี่เหลี่ยมผืนผ้า: มุมมน 6">
                <a:extLst>
                  <a:ext uri="{FF2B5EF4-FFF2-40B4-BE49-F238E27FC236}">
                    <a16:creationId xmlns="" xmlns:a16="http://schemas.microsoft.com/office/drawing/2014/main" id="{6D182403-4BB3-45FC-9EBB-FCCD2C2821D3}"/>
                  </a:ext>
                </a:extLst>
              </p:cNvPr>
              <p:cNvSpPr/>
              <p:nvPr/>
            </p:nvSpPr>
            <p:spPr>
              <a:xfrm>
                <a:off x="390750" y="5864752"/>
                <a:ext cx="4692107" cy="2144615"/>
              </a:xfrm>
              <a:prstGeom prst="roundRect">
                <a:avLst>
                  <a:gd name="adj" fmla="val 8902"/>
                </a:avLst>
              </a:prstGeom>
              <a:solidFill>
                <a:srgbClr val="C5E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60" name="สี่เหลี่ยมผืนผ้า 9">
                <a:extLst>
                  <a:ext uri="{FF2B5EF4-FFF2-40B4-BE49-F238E27FC236}">
                    <a16:creationId xmlns="" xmlns:a16="http://schemas.microsoft.com/office/drawing/2014/main" id="{2A1160D0-529F-4BD5-8A05-DF2533137CA7}"/>
                  </a:ext>
                </a:extLst>
              </p:cNvPr>
              <p:cNvSpPr/>
              <p:nvPr/>
            </p:nvSpPr>
            <p:spPr>
              <a:xfrm>
                <a:off x="390750" y="5854813"/>
                <a:ext cx="4692106" cy="264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/>
                <a:endParaRPr lang="th-TH" sz="110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A6404EE1-D950-4A0E-83B3-49CE5ADEC602}"/>
                </a:ext>
              </a:extLst>
            </p:cNvPr>
            <p:cNvSpPr/>
            <p:nvPr/>
          </p:nvSpPr>
          <p:spPr>
            <a:xfrm>
              <a:off x="1530672" y="8915316"/>
              <a:ext cx="2319071" cy="51941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latin typeface="TH SarabunPSK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157DA95-A165-4D09-AADD-0D3AC481F0DF}"/>
                </a:ext>
              </a:extLst>
            </p:cNvPr>
            <p:cNvSpPr txBox="1"/>
            <p:nvPr/>
          </p:nvSpPr>
          <p:spPr>
            <a:xfrm>
              <a:off x="1076409" y="8826389"/>
              <a:ext cx="3174834" cy="4209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อันตรกิริยาระหว่างยา </a:t>
              </a:r>
              <a:endPara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F62B9A87-6D36-4931-9E5E-7A59CC554EF1}"/>
              </a:ext>
            </a:extLst>
          </p:cNvPr>
          <p:cNvGrpSpPr/>
          <p:nvPr/>
        </p:nvGrpSpPr>
        <p:grpSpPr>
          <a:xfrm>
            <a:off x="260992" y="8769287"/>
            <a:ext cx="3483821" cy="1394032"/>
            <a:chOff x="217547" y="7464067"/>
            <a:chExt cx="4345716" cy="1012912"/>
          </a:xfrm>
        </p:grpSpPr>
        <p:sp>
          <p:nvSpPr>
            <p:cNvPr id="69" name="สี่เหลี่ยมผืนผ้า: มุมมน 19">
              <a:extLst>
                <a:ext uri="{FF2B5EF4-FFF2-40B4-BE49-F238E27FC236}">
                  <a16:creationId xmlns="" xmlns:a16="http://schemas.microsoft.com/office/drawing/2014/main" id="{BE6B34E9-B63F-4260-9684-E49DFB230002}"/>
                </a:ext>
              </a:extLst>
            </p:cNvPr>
            <p:cNvSpPr/>
            <p:nvPr/>
          </p:nvSpPr>
          <p:spPr>
            <a:xfrm>
              <a:off x="217547" y="7618330"/>
              <a:ext cx="4345716" cy="8586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="" xmlns:a16="http://schemas.microsoft.com/office/drawing/2014/main" id="{22E316CB-7B03-4B3F-9E47-9703C5C2AD5A}"/>
                </a:ext>
              </a:extLst>
            </p:cNvPr>
            <p:cNvSpPr/>
            <p:nvPr/>
          </p:nvSpPr>
          <p:spPr>
            <a:xfrm>
              <a:off x="753748" y="7486059"/>
              <a:ext cx="3235226" cy="21353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6C96FCD4-55B4-4915-88BC-3B0836878031}"/>
                </a:ext>
              </a:extLst>
            </p:cNvPr>
            <p:cNvSpPr txBox="1"/>
            <p:nvPr/>
          </p:nvSpPr>
          <p:spPr>
            <a:xfrm>
              <a:off x="753748" y="7464067"/>
              <a:ext cx="3273314" cy="133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ข้อควรระวังใน</a:t>
              </a:r>
              <a:r>
                <a:rPr lang="th-TH" sz="16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หญิงตั้งครรภ์/ให้</a:t>
              </a:r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นมบุตร</a:t>
              </a:r>
            </a:p>
          </p:txBody>
        </p:sp>
      </p:grpSp>
      <p:grpSp>
        <p:nvGrpSpPr>
          <p:cNvPr id="79" name="Group 44">
            <a:extLst>
              <a:ext uri="{FF2B5EF4-FFF2-40B4-BE49-F238E27FC236}">
                <a16:creationId xmlns="" xmlns:a16="http://schemas.microsoft.com/office/drawing/2014/main" id="{8238BA19-1CD9-440E-9487-EC0328A2B286}"/>
              </a:ext>
            </a:extLst>
          </p:cNvPr>
          <p:cNvGrpSpPr/>
          <p:nvPr/>
        </p:nvGrpSpPr>
        <p:grpSpPr>
          <a:xfrm>
            <a:off x="3997378" y="7348547"/>
            <a:ext cx="3041660" cy="826196"/>
            <a:chOff x="147957" y="8846230"/>
            <a:chExt cx="4495296" cy="727652"/>
          </a:xfrm>
        </p:grpSpPr>
        <p:sp>
          <p:nvSpPr>
            <p:cNvPr id="83" name="สี่เหลี่ยมผืนผ้า: มุมมน 6">
              <a:extLst>
                <a:ext uri="{FF2B5EF4-FFF2-40B4-BE49-F238E27FC236}">
                  <a16:creationId xmlns="" xmlns:a16="http://schemas.microsoft.com/office/drawing/2014/main" id="{347D0942-18CC-40AC-B435-7AB6B0C61C0F}"/>
                </a:ext>
              </a:extLst>
            </p:cNvPr>
            <p:cNvSpPr/>
            <p:nvPr/>
          </p:nvSpPr>
          <p:spPr>
            <a:xfrm>
              <a:off x="147957" y="8951275"/>
              <a:ext cx="4495296" cy="622607"/>
            </a:xfrm>
            <a:prstGeom prst="roundRect">
              <a:avLst/>
            </a:prstGeom>
            <a:solidFill>
              <a:srgbClr val="C5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1" name="Rectangle: Rounded Corners 52">
              <a:extLst>
                <a:ext uri="{FF2B5EF4-FFF2-40B4-BE49-F238E27FC236}">
                  <a16:creationId xmlns="" xmlns:a16="http://schemas.microsoft.com/office/drawing/2014/main" id="{59D6B88B-1DE3-4DA7-AAC6-FACE4366E0C7}"/>
                </a:ext>
              </a:extLst>
            </p:cNvPr>
            <p:cNvSpPr/>
            <p:nvPr/>
          </p:nvSpPr>
          <p:spPr>
            <a:xfrm>
              <a:off x="1233691" y="8874156"/>
              <a:ext cx="2511354" cy="25339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 b="1" dirty="0">
                <a:latin typeface="TH SarabunPSK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27243B6-966A-436A-AB51-999F5AB38468}"/>
                </a:ext>
              </a:extLst>
            </p:cNvPr>
            <p:cNvSpPr txBox="1"/>
            <p:nvPr/>
          </p:nvSpPr>
          <p:spPr>
            <a:xfrm>
              <a:off x="721900" y="8846230"/>
              <a:ext cx="3474685" cy="2852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การบริหารยา /ขนาดยา</a:t>
              </a:r>
              <a:endParaRPr lang="en-US" sz="16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898775" y="6194425"/>
            <a:ext cx="7562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/>
            </a:r>
            <a:b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</a:b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113" y="3243748"/>
            <a:ext cx="3352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ฤทธิ์ลดอาการอักเสบ เกิดจากยายับยั้งเอนไซม์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phospholipase A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2 ส่งผลให้เกิดการยับยั้งการสร้างสารอักเสบกลุ่ม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eicosanoids (prostaglandins, </a:t>
            </a:r>
            <a:r>
              <a:rPr lang="en-US" sz="1600" b="1" dirty="0" err="1">
                <a:latin typeface="TH SarabunPSK" pitchFamily="34" charset="-34"/>
                <a:cs typeface="TH SarabunPSK" pitchFamily="34" charset="-34"/>
              </a:rPr>
              <a:t>leukotrienes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รวมทั้งยังสามารถยับยั้งการเคลื่อนตัวของเซลล์อักเสบ ได้แก่ 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นิว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โทร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ฟิล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แมค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โครฟาจ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err="1">
                <a:latin typeface="TH SarabunPSK" pitchFamily="34" charset="-34"/>
                <a:cs typeface="TH SarabunPSK" pitchFamily="34" charset="-34"/>
              </a:rPr>
              <a:t>ลิมโฟไซต์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ไม่ให้มายังบริเวณที่มีรอยโรค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463321" y="5278010"/>
            <a:ext cx="3352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Incompatible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with solvents containing phenol, </a:t>
            </a:r>
            <a:r>
              <a:rPr lang="en-US" sz="1600" b="1" dirty="0" err="1">
                <a:latin typeface="TH SarabunPSK" pitchFamily="34" charset="-34"/>
                <a:cs typeface="TH SarabunPSK" pitchFamily="34" charset="-34"/>
              </a:rPr>
              <a:t>methylparaben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1600" b="1" dirty="0" err="1">
                <a:latin typeface="TH SarabunPSK" pitchFamily="34" charset="-34"/>
                <a:cs typeface="TH SarabunPSK" pitchFamily="34" charset="-34"/>
              </a:rPr>
              <a:t>propylparaben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1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445283" y="6340217"/>
            <a:ext cx="333614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อาการไม่พึงประสงค์ที่พบได้บ่อยจาก </a:t>
            </a:r>
            <a:r>
              <a:rPr lang="en-US" sz="1600" b="1" dirty="0" err="1">
                <a:latin typeface="TH SarabunPSK" pitchFamily="34" charset="-34"/>
                <a:cs typeface="TH SarabunPSK" pitchFamily="34" charset="-34"/>
              </a:rPr>
              <a:t>intralesional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 corticosteroid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injection 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hypopigmentation</a:t>
            </a:r>
          </a:p>
          <a:p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- irritation</a:t>
            </a:r>
          </a:p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Telangiectasia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capillary dilatation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thinning/atrophy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of the skin </a:t>
            </a: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subcutaneous tissues</a:t>
            </a:r>
          </a:p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steroid acne</a:t>
            </a:r>
          </a:p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Cushing syndrome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048698" y="8730291"/>
            <a:ext cx="336311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ชื่อยา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ไตรแอ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มซิโน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โลน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อะ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ซีโต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นายด์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40 มก./มล. ชนิดฉีด</a:t>
            </a:r>
          </a:p>
          <a:p>
            <a:endParaRPr lang="th-TH" sz="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ฉีดตำแหน่งตามที่แพทย์ระบุ </a:t>
            </a:r>
          </a:p>
          <a:p>
            <a:endParaRPr lang="en-US" sz="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 err="1" smtClean="0">
                <a:latin typeface="TH SarabunPSK" pitchFamily="34" charset="-34"/>
                <a:cs typeface="TH SarabunPSK" pitchFamily="34" charset="-34"/>
              </a:rPr>
              <a:t>Preg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cat. C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เก็บยาที่อุณหภูมิห้อง หลังเปิดใช้เก็บยาในตู้เย็น 48 ชม.</a:t>
            </a:r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035479" y="3538627"/>
            <a:ext cx="323600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u="sng" dirty="0" smtClean="0">
                <a:latin typeface="TH SarabunPSK" pitchFamily="34" charset="-34"/>
                <a:cs typeface="TH SarabunPSK" pitchFamily="34" charset="-34"/>
              </a:rPr>
              <a:t>Intra-articular</a:t>
            </a:r>
            <a:r>
              <a:rPr lang="en-US" sz="1500" b="1" i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Inflammatory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joint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diseases </a:t>
            </a:r>
          </a:p>
          <a:p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Dose 5-10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mg (smaller joints); up to 40 mg (larger joints). Max total: 80 mg as a single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inj.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5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1500" b="1" i="1" u="sng" dirty="0" smtClean="0">
                <a:latin typeface="TH SarabunPSK" pitchFamily="34" charset="-34"/>
                <a:cs typeface="TH SarabunPSK" pitchFamily="34" charset="-34"/>
              </a:rPr>
              <a:t>Intradermal</a:t>
            </a:r>
            <a:r>
              <a:rPr lang="en-US" sz="1500" b="1" i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Inflammatory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skin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conditions</a:t>
            </a:r>
          </a:p>
          <a:p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Dose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: 1-3 mg/site. Max: 5 mg/site. Max total: 30 mg if several sites of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inj.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used</a:t>
            </a:r>
            <a:endParaRPr lang="en-US" sz="15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500" b="1" i="1" u="sng" dirty="0" smtClean="0">
                <a:latin typeface="TH SarabunPSK" pitchFamily="34" charset="-34"/>
                <a:cs typeface="TH SarabunPSK" pitchFamily="34" charset="-34"/>
              </a:rPr>
              <a:t>Intramuscular</a:t>
            </a:r>
            <a:r>
              <a:rPr lang="en-US" sz="1500" b="1" i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Symptomatic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control </a:t>
            </a:r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for hay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fever</a:t>
            </a:r>
          </a:p>
          <a:p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Dose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: 40-100 mg as a single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dose</a:t>
            </a:r>
          </a:p>
          <a:p>
            <a:r>
              <a:rPr lang="en-US" sz="1500" b="1" i="1" u="sng" dirty="0" smtClean="0">
                <a:latin typeface="TH SarabunPSK" pitchFamily="34" charset="-34"/>
                <a:cs typeface="TH SarabunPSK" pitchFamily="34" charset="-34"/>
              </a:rPr>
              <a:t>Intramuscular</a:t>
            </a:r>
            <a:r>
              <a:rPr lang="en-US" sz="1500" b="1" i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Suppression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of allergic and inflammatory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disorders </a:t>
            </a:r>
          </a:p>
          <a:p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Dose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: Initially, 40 mg via deep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inj.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into gluteal muscle, repeat if needed.</a:t>
            </a:r>
            <a:endParaRPr lang="en-US" sz="15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500" b="1" i="1" dirty="0" err="1" smtClean="0">
                <a:latin typeface="TH SarabunPSK" pitchFamily="34" charset="-34"/>
                <a:cs typeface="TH SarabunPSK" pitchFamily="34" charset="-34"/>
              </a:rPr>
              <a:t>Intravitreal</a:t>
            </a:r>
            <a:r>
              <a:rPr lang="en-US" sz="1500" b="1" i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Inflammatory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eye 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disorders </a:t>
            </a:r>
          </a:p>
          <a:p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Dose </a:t>
            </a:r>
            <a:r>
              <a:rPr lang="en-US" sz="1500" b="1" dirty="0">
                <a:latin typeface="TH SarabunPSK" pitchFamily="34" charset="-34"/>
                <a:cs typeface="TH SarabunPSK" pitchFamily="34" charset="-34"/>
              </a:rPr>
              <a:t>: Initially, 4 mg as a single dose, with subsequent doses as needed</a:t>
            </a:r>
            <a:r>
              <a:rPr lang="en-US" sz="1500" b="1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4076626" y="7671882"/>
            <a:ext cx="3096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IM, Intra-articular, </a:t>
            </a:r>
            <a:r>
              <a:rPr lang="en-US" sz="1600" b="1" dirty="0" err="1">
                <a:latin typeface="TH SarabunPSK" pitchFamily="34" charset="-34"/>
                <a:cs typeface="TH SarabunPSK" pitchFamily="34" charset="-34"/>
              </a:rPr>
              <a:t>Intralesional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1600" b="1" dirty="0" err="1" smtClean="0">
                <a:latin typeface="TH SarabunPSK" pitchFamily="34" charset="-34"/>
                <a:cs typeface="TH SarabunPSK" pitchFamily="34" charset="-34"/>
              </a:rPr>
              <a:t>Intrasynovial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407298" y="9044877"/>
            <a:ext cx="3196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en-US" sz="1600" b="1" dirty="0">
                <a:latin typeface="TH SarabunIT๙" pitchFamily="34" charset="-34"/>
                <a:cs typeface="TH SarabunIT๙" pitchFamily="34" charset="-34"/>
              </a:rPr>
              <a:t>Pregnancy category C</a:t>
            </a:r>
          </a:p>
          <a:p>
            <a:r>
              <a:rPr lang="en-US" sz="1600" b="1" dirty="0" smtClean="0">
                <a:latin typeface="TH SarabunIT๙" pitchFamily="34" charset="-34"/>
                <a:cs typeface="TH SarabunIT๙" pitchFamily="34" charset="-34"/>
              </a:rPr>
              <a:t>-</a:t>
            </a:r>
            <a:r>
              <a:rPr lang="th-TH" sz="16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ข้อมูลในหญิงให้นมบุตรพบว่า ยา </a:t>
            </a:r>
            <a:r>
              <a:rPr lang="en-US" sz="1600" b="1" dirty="0">
                <a:latin typeface="TH SarabunIT๙" pitchFamily="34" charset="-34"/>
                <a:cs typeface="TH SarabunIT๙" pitchFamily="34" charset="-34"/>
              </a:rPr>
              <a:t>corticosteroids </a:t>
            </a:r>
            <a:r>
              <a:rPr lang="en-US" sz="1600" b="1" dirty="0" smtClean="0">
                <a:latin typeface="TH SarabunIT๙" pitchFamily="34" charset="-34"/>
                <a:cs typeface="TH SarabunIT๙" pitchFamily="34" charset="-34"/>
              </a:rPr>
              <a:t>IV</a:t>
            </a:r>
            <a:r>
              <a:rPr lang="th-TH" sz="1600" b="1" dirty="0" smtClean="0">
                <a:latin typeface="TH SarabunIT๙" pitchFamily="34" charset="-34"/>
                <a:cs typeface="TH SarabunIT๙" pitchFamily="34" charset="-34"/>
              </a:rPr>
              <a:t>สามารถ</a:t>
            </a:r>
            <a:r>
              <a:rPr lang="th-TH" sz="1600" b="1" dirty="0">
                <a:latin typeface="TH SarabunIT๙" pitchFamily="34" charset="-34"/>
                <a:cs typeface="TH SarabunIT๙" pitchFamily="34" charset="-34"/>
              </a:rPr>
              <a:t>พบในน้ำนมแม่ได้ การใช้ยาควรคำนึงถึงประโยชน์ที่จะได้รับ และผลเสียต่อเด็กทารกที่จะเกิดขึ้น</a:t>
            </a:r>
            <a:endParaRPr lang="th-TH" sz="15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3" y="131816"/>
            <a:ext cx="7269130" cy="138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1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5564</TotalTime>
  <Words>353</Words>
  <Application>Microsoft Office PowerPoint</Application>
  <PresentationFormat>กำหนดเอง</PresentationFormat>
  <Paragraphs>49</Paragraphs>
  <Slides>1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10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2" baseType="lpstr">
      <vt:lpstr>Arial</vt:lpstr>
      <vt:lpstr>Angsana New</vt:lpstr>
      <vt:lpstr>DilleniaUPC</vt:lpstr>
      <vt:lpstr>TH SarabunIT๙</vt:lpstr>
      <vt:lpstr>Cordia New</vt:lpstr>
      <vt:lpstr>TH SarabunPSK</vt:lpstr>
      <vt:lpstr>Calibri</vt:lpstr>
      <vt:lpstr>Wingdings 3</vt:lpstr>
      <vt:lpstr>Century Gothic</vt:lpstr>
      <vt:lpstr>Times New Roman</vt:lpstr>
      <vt:lpstr>ช่อ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คุณากร จันทร์ถง</dc:creator>
  <cp:lastModifiedBy>PC</cp:lastModifiedBy>
  <cp:revision>269</cp:revision>
  <cp:lastPrinted>2023-09-21T02:06:14Z</cp:lastPrinted>
  <dcterms:created xsi:type="dcterms:W3CDTF">2019-09-01T08:30:54Z</dcterms:created>
  <dcterms:modified xsi:type="dcterms:W3CDTF">2023-09-25T07:07:45Z</dcterms:modified>
</cp:coreProperties>
</file>