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268" r:id="rId4"/>
    <p:sldId id="269" r:id="rId5"/>
    <p:sldId id="270" r:id="rId6"/>
    <p:sldId id="271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/>
              <a:t>พรบ.เงินกู้ 63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เบิกจ่ายแล้ว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ครุภัณฑ์</c:v>
                </c:pt>
                <c:pt idx="1">
                  <c:v>สิ่งก่อสร้าง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E8-433D-83BD-3637C30C21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ดำเนินการ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ครุภัณฑ์</c:v>
                </c:pt>
                <c:pt idx="1">
                  <c:v>สิ่งก่อสร้าง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E8-433D-83BD-3637C30C21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506062320"/>
        <c:axId val="506059040"/>
        <c:axId val="0"/>
      </c:bar3DChart>
      <c:catAx>
        <c:axId val="506062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059040"/>
        <c:crosses val="autoZero"/>
        <c:auto val="1"/>
        <c:lblAlgn val="ctr"/>
        <c:lblOffset val="100"/>
        <c:noMultiLvlLbl val="0"/>
      </c:catAx>
      <c:valAx>
        <c:axId val="5060590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0606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เบิกจ่ายแล้ว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งบพื้นฐาน</c:v>
                </c:pt>
                <c:pt idx="1">
                  <c:v>งบภาคฯ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E8-433D-83BD-3637C30C21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ดำเนินการ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งบพื้นฐาน</c:v>
                </c:pt>
                <c:pt idx="1">
                  <c:v>งบภาคฯ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E8-433D-83BD-3637C30C21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506062320"/>
        <c:axId val="506059040"/>
        <c:axId val="0"/>
      </c:bar3DChart>
      <c:catAx>
        <c:axId val="506062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059040"/>
        <c:crosses val="autoZero"/>
        <c:auto val="1"/>
        <c:lblAlgn val="ctr"/>
        <c:lblOffset val="100"/>
        <c:noMultiLvlLbl val="0"/>
      </c:catAx>
      <c:valAx>
        <c:axId val="5060590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0606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เบิกจ่ายแล้ว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งบพื้นฐาน</c:v>
                </c:pt>
                <c:pt idx="1">
                  <c:v>งบภาคฯ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E8-433D-83BD-3637C30C21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ดำเนินการ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งบพื้นฐาน</c:v>
                </c:pt>
                <c:pt idx="1">
                  <c:v>งบภาคฯ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E8-433D-83BD-3637C30C21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506062320"/>
        <c:axId val="506059040"/>
        <c:axId val="0"/>
      </c:bar3DChart>
      <c:catAx>
        <c:axId val="506062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059040"/>
        <c:crosses val="autoZero"/>
        <c:auto val="1"/>
        <c:lblAlgn val="ctr"/>
        <c:lblOffset val="100"/>
        <c:noMultiLvlLbl val="0"/>
      </c:catAx>
      <c:valAx>
        <c:axId val="5060590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0606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เบิกจ่ายแล้ว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ครุภัณฑ์</c:v>
                </c:pt>
                <c:pt idx="1">
                  <c:v>ก่อสร้าง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F6-4D9D-8CC1-D4CFD4203B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ระหว่างดำเนินการ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ครุภัณฑ์</c:v>
                </c:pt>
                <c:pt idx="1">
                  <c:v>ก่อสร้าง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28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F6-4D9D-8CC1-D4CFD4203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6979007"/>
        <c:axId val="1490524319"/>
        <c:axId val="0"/>
      </c:bar3DChart>
      <c:catAx>
        <c:axId val="1496979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0524319"/>
        <c:crosses val="autoZero"/>
        <c:auto val="1"/>
        <c:lblAlgn val="ctr"/>
        <c:lblOffset val="100"/>
        <c:noMultiLvlLbl val="0"/>
      </c:catAx>
      <c:valAx>
        <c:axId val="1490524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6979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C695-443F-B3C5-C2CF48745A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695-443F-B3C5-C2CF48745A7F}"/>
              </c:ext>
            </c:extLst>
          </c:dPt>
          <c:dLbls>
            <c:dLbl>
              <c:idx val="0"/>
              <c:layout>
                <c:manualLayout>
                  <c:x val="-5.007153075822604E-2"/>
                  <c:y val="-2.842701064805926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43085172293377"/>
                      <c:h val="0.213414634146341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695-443F-B3C5-C2CF48745A7F}"/>
                </c:ext>
              </c:extLst>
            </c:dLbl>
            <c:dLbl>
              <c:idx val="1"/>
              <c:layout>
                <c:manualLayout>
                  <c:x val="0"/>
                  <c:y val="-0.3371144536824556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995220650566681"/>
                      <c:h val="0.208333271696499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695-443F-B3C5-C2CF48745A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เบิกจ่ายแล้ว</c:v>
                </c:pt>
                <c:pt idx="1">
                  <c:v>ดำเนินการ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95-443F-B3C5-C2CF48745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6B895-C28F-4AEC-84E6-20FDB31FB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C01D94-3413-43B4-9DE7-A39A52BDD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3AD27-A1E1-43DB-902A-C56D681B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C742-C5E8-4425-87D0-504CB55F205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EF8C2-F299-4C02-8FB6-271B62785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1F2CF-BC9E-49C8-AC49-92697E22D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402-A49F-4B12-AB03-002D9862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8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BFFB1-9B9D-4899-8F02-6BFD6FE6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9F343-CC77-4D47-901D-EC691A1C4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EE4EF-8B98-4280-BEFD-1FF1FB042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C742-C5E8-4425-87D0-504CB55F205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0D863-C4FF-4622-960E-D4D1555A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F3A77-73F8-4CDE-87E4-8F7E66C20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402-A49F-4B12-AB03-002D9862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6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49081E-AD7E-46C0-B46F-7373541F0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8D7E2-AAA8-4BDD-8500-49025AD54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6922A-5D25-440A-8EBA-00C8AA001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C742-C5E8-4425-87D0-504CB55F205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95D74-A16E-4D0C-B879-4690B5FA7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7E942-BE8E-46BA-A2E6-346AC7C08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402-A49F-4B12-AB03-002D9862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2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8AA91-4E0B-4E86-A6C3-FEF974D2B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E3EE7-3F2C-4EFA-B1F4-032D98E6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434D2-C640-4385-85EB-D84C92E36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C742-C5E8-4425-87D0-504CB55F205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F2511-147F-42DE-A4BE-4F315BBA0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46D03-8A94-4EFB-AE61-50722533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402-A49F-4B12-AB03-002D9862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2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2C9C-A5D2-406B-986B-C02BF225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C4666-EFA3-4395-8CD3-A2E80DF3D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6FE3D-7481-4FBA-8A6E-52D67C69E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C742-C5E8-4425-87D0-504CB55F205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CE97F-130F-43FF-82D7-CB4111DF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FAD2C-DF1B-4EB4-9A1D-C48FCDD3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402-A49F-4B12-AB03-002D9862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2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4C79A-C4C2-4937-A185-10128ED2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5127E-EDDB-409D-9EB0-162EA7059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8C9D8-FA8D-40FD-B3E2-CA3C00920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8059A-C0F5-4E07-8A2D-0DA9A92C5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C742-C5E8-4425-87D0-504CB55F205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22266-4C3B-40FE-9853-F7C3E26D6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E49F3-E6F9-4F5D-AF59-46B38888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402-A49F-4B12-AB03-002D9862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3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11971-312E-4C8D-94DE-A1BA92034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EB718-FD57-4A61-B9BC-42F127A2B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C5252-B7F5-4413-8F6B-EFFEB78BD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4DDE25-629E-45EC-8CCD-0A756BBB9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9DC12B-4A89-4900-BDDB-B8356DD7C2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893D88-FE6B-483B-9753-79C8C035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C742-C5E8-4425-87D0-504CB55F205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6A7F86-F06E-46C1-A420-0EFD30D9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573800-C8A1-42BD-A820-505429F4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402-A49F-4B12-AB03-002D9862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66CC8-FBF2-4AFD-A203-EF080CC1D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87A0CC-2E72-4BD0-B397-E9D5102B8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C742-C5E8-4425-87D0-504CB55F205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8F8DAD-2B43-4120-96B6-9E74E7A56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DB221-10A4-449C-BC22-0134FCA3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402-A49F-4B12-AB03-002D9862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5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7DF927-4A56-4335-8764-C284F9FC4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C742-C5E8-4425-87D0-504CB55F205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D56ECA-8A55-4DB2-9ABC-C712F9BB9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48B55-33EE-47F4-B47F-C05D7E538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402-A49F-4B12-AB03-002D9862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DDC8-9DBE-4F3E-AAF6-3E8A2192E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C3437-CC66-4628-A4CB-0C4D002BE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8F85A-5510-42CB-9168-1CEB10328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6C0A5-1719-41C3-8A59-AEE9A9FCA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C742-C5E8-4425-87D0-504CB55F205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893F5-1B26-478D-B604-9E09BC94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83F93-59F0-4561-BF30-4EC3CCC0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402-A49F-4B12-AB03-002D9862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8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5EF36-D62A-4FDD-9043-0CE2A7F6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EB4FEC-7936-469D-869E-3760D7D3A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228E4-3B58-4600-913C-E1E013533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AFDC3-3690-4FD7-B100-0F5FA9E44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C742-C5E8-4425-87D0-504CB55F205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BDA13-FF76-4931-AFD4-A1640D16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2858A-4479-487E-B50B-E3B1B9894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9402-A49F-4B12-AB03-002D9862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3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787B61-39C4-48F4-93C5-A42EB909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D97-69AC-413B-8E49-61FA75AB0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0F75A-5D2A-4D3A-8EFB-D69FA655E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FC742-C5E8-4425-87D0-504CB55F205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4D0D6-382F-424D-898B-8AB3F2B76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CD09C-6EDB-450A-BA68-20985AEFA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19402-A49F-4B12-AB03-002D9862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3591;&#3610;&#3621;&#3591;&#3607;&#3640;&#3609;65.pdf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mp"/><Relationship Id="rId4" Type="http://schemas.openxmlformats.org/officeDocument/2006/relationships/hyperlink" Target="&#3588;&#3656;&#3634;&#3648;&#3626;&#3639;&#3656;&#3629;&#3617;64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3619;&#3634;&#3618;&#3585;&#3634;&#3619;&#3591;&#3610;&#3588;&#3656;&#3634;&#3648;&#3626;&#3639;&#3656;&#3629;&#3617;65&#3586;&#3634;&#3586;&#3638;&#3657;&#3609;.pdf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2378E-F59B-408C-9E76-17A9EC9207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8800" dirty="0"/>
              <a:t>ความก้าวหน้าการดำเนินงาน</a:t>
            </a:r>
            <a:br>
              <a:rPr lang="th-TH" dirty="0"/>
            </a:br>
            <a:r>
              <a:rPr lang="th-TH" dirty="0"/>
              <a:t>ครุภัณฑ์-สิ่งก่อสร้าง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B6BA87-25C6-483E-A419-F2B50BE830E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1940" y="3072809"/>
            <a:ext cx="3446014" cy="359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F227E18-8C1A-4404-9503-1E88C9972B92}"/>
              </a:ext>
            </a:extLst>
          </p:cNvPr>
          <p:cNvGraphicFramePr/>
          <p:nvPr/>
        </p:nvGraphicFramePr>
        <p:xfrm>
          <a:off x="320158" y="1541721"/>
          <a:ext cx="6984409" cy="4210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C9D7AB8-AD62-4D5F-B0E0-D8EAFE7A08A3}"/>
              </a:ext>
            </a:extLst>
          </p:cNvPr>
          <p:cNvSpPr/>
          <p:nvPr/>
        </p:nvSpPr>
        <p:spPr>
          <a:xfrm>
            <a:off x="939809" y="5752215"/>
            <a:ext cx="1025601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งบผูกพัน 63 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th-TH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อาคารพัก 100 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Unit</a:t>
            </a:r>
            <a:r>
              <a:rPr lang="th-TH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h-TH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ส่งงานถึงงวดที่ 4 ก่อสร้างถึงงวดที่ 5,6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24F1F9-2CCE-466D-86AD-C5CE88C973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41300"/>
            <a:ext cx="10058400" cy="1609725"/>
          </a:xfrm>
        </p:spPr>
        <p:txBody>
          <a:bodyPr>
            <a:normAutofit/>
          </a:bodyPr>
          <a:lstStyle/>
          <a:p>
            <a:r>
              <a:rPr lang="th-TH" sz="6600" dirty="0"/>
              <a:t>ปีงบประมาณ 2563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C520F6-F73E-4C94-AC30-9C5D9A61C1D2}"/>
              </a:ext>
            </a:extLst>
          </p:cNvPr>
          <p:cNvGrpSpPr/>
          <p:nvPr/>
        </p:nvGrpSpPr>
        <p:grpSpPr>
          <a:xfrm>
            <a:off x="7059133" y="985600"/>
            <a:ext cx="4901610" cy="1959738"/>
            <a:chOff x="7091031" y="2553784"/>
            <a:chExt cx="4901610" cy="19597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B650869-16FF-4901-9F8D-220FDB7489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6" t="52655" r="57180" b="17693"/>
            <a:stretch/>
          </p:blipFill>
          <p:spPr>
            <a:xfrm>
              <a:off x="7091031" y="2553784"/>
              <a:ext cx="4901610" cy="19597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227D8F-7A7E-4B1E-B387-5F9E668858FE}"/>
                </a:ext>
              </a:extLst>
            </p:cNvPr>
            <p:cNvSpPr/>
            <p:nvPr/>
          </p:nvSpPr>
          <p:spPr>
            <a:xfrm>
              <a:off x="8835655" y="3274828"/>
              <a:ext cx="3146353" cy="680484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BAD96BD-07B8-47E4-A347-DED8AE6A16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59251" r="78200" b="12434"/>
          <a:stretch/>
        </p:blipFill>
        <p:spPr>
          <a:xfrm>
            <a:off x="6204319" y="2976997"/>
            <a:ext cx="2200496" cy="1871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0B463E-1C99-4FC0-A71D-3F25B18D0495}"/>
              </a:ext>
            </a:extLst>
          </p:cNvPr>
          <p:cNvCxnSpPr>
            <a:cxnSpLocks/>
          </p:cNvCxnSpPr>
          <p:nvPr/>
        </p:nvCxnSpPr>
        <p:spPr>
          <a:xfrm flipV="1">
            <a:off x="8272130" y="1541722"/>
            <a:ext cx="531627" cy="1626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7FB80D-2865-479D-9BC3-DD4E4A402BB3}"/>
              </a:ext>
            </a:extLst>
          </p:cNvPr>
          <p:cNvCxnSpPr>
            <a:cxnSpLocks/>
          </p:cNvCxnSpPr>
          <p:nvPr/>
        </p:nvCxnSpPr>
        <p:spPr>
          <a:xfrm flipV="1">
            <a:off x="8346116" y="2073110"/>
            <a:ext cx="447008" cy="1839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5355584-E002-479B-826E-490FB1DD8584}"/>
              </a:ext>
            </a:extLst>
          </p:cNvPr>
          <p:cNvCxnSpPr>
            <a:cxnSpLocks/>
          </p:cNvCxnSpPr>
          <p:nvPr/>
        </p:nvCxnSpPr>
        <p:spPr>
          <a:xfrm flipV="1">
            <a:off x="8356749" y="2711064"/>
            <a:ext cx="447008" cy="1839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64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F227E18-8C1A-4404-9503-1E88C9972B92}"/>
              </a:ext>
            </a:extLst>
          </p:cNvPr>
          <p:cNvGraphicFramePr/>
          <p:nvPr/>
        </p:nvGraphicFramePr>
        <p:xfrm>
          <a:off x="394588" y="1293825"/>
          <a:ext cx="4675716" cy="317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75D5D7C-01D5-4EEE-8763-5C186B239A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t="25788" r="59406" b="8700"/>
          <a:stretch/>
        </p:blipFill>
        <p:spPr>
          <a:xfrm>
            <a:off x="5670125" y="914399"/>
            <a:ext cx="6283497" cy="5680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891FD5-B7D8-4C8D-898E-1A1E459BD750}"/>
              </a:ext>
            </a:extLst>
          </p:cNvPr>
          <p:cNvSpPr/>
          <p:nvPr/>
        </p:nvSpPr>
        <p:spPr>
          <a:xfrm>
            <a:off x="695118" y="4640845"/>
            <a:ext cx="3850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เบิกจ่ายแล้ว 100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E6E51E-5BEE-477A-8E1B-F4BD5B20A3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" t="59090" r="57268" b="25658"/>
          <a:stretch/>
        </p:blipFill>
        <p:spPr>
          <a:xfrm>
            <a:off x="394588" y="5587141"/>
            <a:ext cx="4971575" cy="1007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C24F1F9-2CCE-466D-86AD-C5CE88C973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76238"/>
            <a:ext cx="10515600" cy="1325562"/>
          </a:xfrm>
        </p:spPr>
        <p:txBody>
          <a:bodyPr>
            <a:normAutofit/>
          </a:bodyPr>
          <a:lstStyle/>
          <a:p>
            <a:r>
              <a:rPr lang="th-TH" sz="6600" dirty="0"/>
              <a:t>งบลงทุนปีงบประมาณ 2564</a:t>
            </a:r>
          </a:p>
        </p:txBody>
      </p:sp>
    </p:spTree>
    <p:extLst>
      <p:ext uri="{BB962C8B-B14F-4D97-AF65-F5344CB8AC3E}">
        <p14:creationId xmlns:p14="http://schemas.microsoft.com/office/powerpoint/2010/main" val="109832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F227E18-8C1A-4404-9503-1E88C9972B92}"/>
              </a:ext>
            </a:extLst>
          </p:cNvPr>
          <p:cNvGraphicFramePr/>
          <p:nvPr/>
        </p:nvGraphicFramePr>
        <p:xfrm>
          <a:off x="394588" y="1293826"/>
          <a:ext cx="4675716" cy="3065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9C24F1F9-2CCE-466D-86AD-C5CE88C973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058400" cy="1609725"/>
          </a:xfrm>
        </p:spPr>
        <p:txBody>
          <a:bodyPr>
            <a:normAutofit/>
          </a:bodyPr>
          <a:lstStyle/>
          <a:p>
            <a:r>
              <a:rPr lang="th-TH" sz="6600" dirty="0"/>
              <a:t>งบลงทุนปีงบประมาณ 2565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596141-49FA-41D0-87F6-44DCE47306E0}"/>
              </a:ext>
            </a:extLst>
          </p:cNvPr>
          <p:cNvGrpSpPr/>
          <p:nvPr/>
        </p:nvGrpSpPr>
        <p:grpSpPr>
          <a:xfrm>
            <a:off x="3323685" y="3829574"/>
            <a:ext cx="1746619" cy="880170"/>
            <a:chOff x="3323685" y="4446270"/>
            <a:chExt cx="1746619" cy="88017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891FD5-B7D8-4C8D-898E-1A1E459BD750}"/>
                </a:ext>
              </a:extLst>
            </p:cNvPr>
            <p:cNvSpPr/>
            <p:nvPr/>
          </p:nvSpPr>
          <p:spPr>
            <a:xfrm>
              <a:off x="3357976" y="4926330"/>
              <a:ext cx="1712328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ประกาศประกวดราคา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E35B658-9C47-4183-87A2-BDD63941CB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23685" y="4446270"/>
              <a:ext cx="0" cy="8801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20EC55-E8E8-4429-ABD7-82B408259C12}"/>
              </a:ext>
            </a:extLst>
          </p:cNvPr>
          <p:cNvGrpSpPr/>
          <p:nvPr/>
        </p:nvGrpSpPr>
        <p:grpSpPr>
          <a:xfrm>
            <a:off x="1590135" y="3829574"/>
            <a:ext cx="3494435" cy="1325563"/>
            <a:chOff x="1590135" y="4446270"/>
            <a:chExt cx="3494435" cy="15180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302224-3FCE-4105-8706-D3FDD9EBAD0B}"/>
                </a:ext>
              </a:extLst>
            </p:cNvPr>
            <p:cNvSpPr/>
            <p:nvPr/>
          </p:nvSpPr>
          <p:spPr>
            <a:xfrm>
              <a:off x="1631381" y="5564175"/>
              <a:ext cx="3453189" cy="400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แต่งตั้ง </a:t>
              </a:r>
              <a:r>
                <a:rPr lang="th-TH" sz="2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คก</a:t>
              </a:r>
              <a:r>
                <a:rPr lang="th-TH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ก.กำหนดคุณลักษณะและราคากลาง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7AFAC58-ECE6-4077-9E29-18877DC5D1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0135" y="4446270"/>
              <a:ext cx="0" cy="151801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hlinkClick r:id="rId3" action="ppaction://hlinkfile"/>
            <a:extLst>
              <a:ext uri="{FF2B5EF4-FFF2-40B4-BE49-F238E27FC236}">
                <a16:creationId xmlns:a16="http://schemas.microsoft.com/office/drawing/2014/main" id="{1FF9126C-23B0-4E45-BF5A-408743937E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25269" r="52845" b="7802"/>
          <a:stretch/>
        </p:blipFill>
        <p:spPr>
          <a:xfrm>
            <a:off x="5272504" y="1293825"/>
            <a:ext cx="6713397" cy="528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336FB8-360E-4380-B0BA-4E9EFBD350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" t="34636" r="57442" b="43430"/>
          <a:stretch/>
        </p:blipFill>
        <p:spPr>
          <a:xfrm>
            <a:off x="276928" y="5288051"/>
            <a:ext cx="4901609" cy="14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8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C24F1F9-2CCE-466D-86AD-C5CE88C973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87625" y="804863"/>
            <a:ext cx="9604375" cy="1049337"/>
          </a:xfrm>
        </p:spPr>
        <p:txBody>
          <a:bodyPr>
            <a:normAutofit/>
          </a:bodyPr>
          <a:lstStyle/>
          <a:p>
            <a:r>
              <a:rPr lang="th-TH" sz="6600" dirty="0"/>
              <a:t>งบค่าเสื่อมปีงบประมาณ 2564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DA7EE4-A4F8-452E-B340-F687F4194C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" t="34314" r="54826" b="39462"/>
          <a:stretch/>
        </p:blipFill>
        <p:spPr>
          <a:xfrm>
            <a:off x="376569" y="4871743"/>
            <a:ext cx="5263117" cy="1733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B74F5D7-3468-4CA3-88B0-AD9569DD6DC1}"/>
              </a:ext>
            </a:extLst>
          </p:cNvPr>
          <p:cNvGraphicFramePr/>
          <p:nvPr/>
        </p:nvGraphicFramePr>
        <p:xfrm>
          <a:off x="1180162" y="1753104"/>
          <a:ext cx="3955363" cy="303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>
            <a:hlinkClick r:id="rId4" action="ppaction://hlinkfile"/>
            <a:extLst>
              <a:ext uri="{FF2B5EF4-FFF2-40B4-BE49-F238E27FC236}">
                <a16:creationId xmlns:a16="http://schemas.microsoft.com/office/drawing/2014/main" id="{D9B8D027-4A36-4D79-AA81-2FEB51E6CC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30292" r="28227" b="1946"/>
          <a:stretch/>
        </p:blipFill>
        <p:spPr>
          <a:xfrm>
            <a:off x="6096000" y="1986257"/>
            <a:ext cx="5844363" cy="3598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43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6EE7924-6573-40FE-9190-D77E592C6331}"/>
              </a:ext>
            </a:extLst>
          </p:cNvPr>
          <p:cNvGraphicFramePr/>
          <p:nvPr/>
        </p:nvGraphicFramePr>
        <p:xfrm>
          <a:off x="838200" y="1248209"/>
          <a:ext cx="4659630" cy="4732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3A7B0A4-6B49-4126-B2CE-2595F5AB2511}"/>
              </a:ext>
            </a:extLst>
          </p:cNvPr>
          <p:cNvSpPr/>
          <p:nvPr/>
        </p:nvSpPr>
        <p:spPr>
          <a:xfrm>
            <a:off x="1393797" y="4654562"/>
            <a:ext cx="3995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รออนุมัติจาก สปสช.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hlinkClick r:id="rId3" action="ppaction://hlinkfile"/>
            <a:extLst>
              <a:ext uri="{FF2B5EF4-FFF2-40B4-BE49-F238E27FC236}">
                <a16:creationId xmlns:a16="http://schemas.microsoft.com/office/drawing/2014/main" id="{E2AE0A7A-E5B4-414C-AD49-23F664D404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5" t="17832" r="41357" b="1921"/>
          <a:stretch/>
        </p:blipFill>
        <p:spPr>
          <a:xfrm>
            <a:off x="6664971" y="621900"/>
            <a:ext cx="4508073" cy="5984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8D9623-40B1-4253-98AC-1485DF6418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56355" r="57704" b="25626"/>
          <a:stretch/>
        </p:blipFill>
        <p:spPr>
          <a:xfrm>
            <a:off x="762974" y="5415691"/>
            <a:ext cx="4810081" cy="119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C24F1F9-2CCE-466D-86AD-C5CE88C973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7163"/>
            <a:ext cx="10058400" cy="1609725"/>
          </a:xfrm>
        </p:spPr>
        <p:txBody>
          <a:bodyPr>
            <a:normAutofit/>
          </a:bodyPr>
          <a:lstStyle/>
          <a:p>
            <a:r>
              <a:rPr lang="th-TH" sz="6600" dirty="0"/>
              <a:t>งบค่าเสื่อมปีงบประมาณ 2565</a:t>
            </a:r>
          </a:p>
        </p:txBody>
      </p:sp>
    </p:spTree>
    <p:extLst>
      <p:ext uri="{BB962C8B-B14F-4D97-AF65-F5344CB8AC3E}">
        <p14:creationId xmlns:p14="http://schemas.microsoft.com/office/powerpoint/2010/main" val="118111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B1379-C367-478E-8C1D-44CC09E093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A2984-0BA2-4366-A117-F0466098B1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62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ความก้าวหน้าการดำเนินงาน ครุภัณฑ์-สิ่งก่อสร้าง</vt:lpstr>
      <vt:lpstr>ปีงบประมาณ 2563</vt:lpstr>
      <vt:lpstr>งบลงทุนปีงบประมาณ 2564</vt:lpstr>
      <vt:lpstr>งบลงทุนปีงบประมาณ 2565</vt:lpstr>
      <vt:lpstr>งบค่าเสื่อมปีงบประมาณ 2564</vt:lpstr>
      <vt:lpstr>งบค่าเสื่อมปีงบประมาณ 2565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ความก้าวหน้าการดำเนินงาน ครุภัณฑ์-สิ่งก่อสร้าง</dc:title>
  <dc:creator>sittichai thongbor</dc:creator>
  <cp:lastModifiedBy>sittichai thongbor</cp:lastModifiedBy>
  <cp:revision>1</cp:revision>
  <dcterms:created xsi:type="dcterms:W3CDTF">2021-12-01T07:02:08Z</dcterms:created>
  <dcterms:modified xsi:type="dcterms:W3CDTF">2021-12-01T07:02:49Z</dcterms:modified>
</cp:coreProperties>
</file>